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66" r:id="rId4"/>
    <p:sldId id="283" r:id="rId5"/>
    <p:sldId id="271" r:id="rId6"/>
    <p:sldId id="284" r:id="rId7"/>
    <p:sldId id="272" r:id="rId8"/>
    <p:sldId id="273" r:id="rId9"/>
    <p:sldId id="275" r:id="rId10"/>
    <p:sldId id="274" r:id="rId11"/>
    <p:sldId id="296" r:id="rId12"/>
    <p:sldId id="267" r:id="rId13"/>
    <p:sldId id="268" r:id="rId14"/>
    <p:sldId id="269" r:id="rId15"/>
    <p:sldId id="270" r:id="rId16"/>
    <p:sldId id="286" r:id="rId17"/>
    <p:sldId id="278" r:id="rId18"/>
    <p:sldId id="279" r:id="rId19"/>
    <p:sldId id="287" r:id="rId20"/>
    <p:sldId id="276" r:id="rId21"/>
    <p:sldId id="288" r:id="rId22"/>
    <p:sldId id="277" r:id="rId23"/>
    <p:sldId id="289" r:id="rId24"/>
    <p:sldId id="281" r:id="rId25"/>
    <p:sldId id="290" r:id="rId26"/>
    <p:sldId id="293" r:id="rId27"/>
    <p:sldId id="291" r:id="rId28"/>
    <p:sldId id="280" r:id="rId29"/>
    <p:sldId id="294" r:id="rId30"/>
    <p:sldId id="292" r:id="rId31"/>
    <p:sldId id="29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60" autoAdjust="0"/>
    <p:restoredTop sz="94660"/>
  </p:normalViewPr>
  <p:slideViewPr>
    <p:cSldViewPr>
      <p:cViewPr>
        <p:scale>
          <a:sx n="71" d="100"/>
          <a:sy n="71" d="100"/>
        </p:scale>
        <p:origin x="-1470" y="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0D0CB23-D908-421F-937F-E39FDDD8963E}" type="datetimeFigureOut">
              <a:rPr lang="ar-SA" smtClean="0"/>
              <a:t>25/06/1445</a:t>
            </a:fld>
            <a:endParaRPr lang="ar-SA"/>
          </a:p>
        </p:txBody>
      </p:sp>
      <p:sp>
        <p:nvSpPr>
          <p:cNvPr id="4" name="عنصر نائب لصورة الشريحة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1B67F9DC-EBC1-4EFD-BD9B-F76CFB707906}" type="slidenum">
              <a:rPr lang="ar-SA" smtClean="0"/>
              <a:t>‹#›</a:t>
            </a:fld>
            <a:endParaRPr lang="ar-SA"/>
          </a:p>
        </p:txBody>
      </p:sp>
    </p:spTree>
    <p:extLst>
      <p:ext uri="{BB962C8B-B14F-4D97-AF65-F5344CB8AC3E}">
        <p14:creationId xmlns:p14="http://schemas.microsoft.com/office/powerpoint/2010/main" val="376360736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SA" dirty="0"/>
              <a:t>تعديل الحوالات الصادرة</a:t>
            </a:r>
          </a:p>
        </p:txBody>
      </p:sp>
      <p:pic>
        <p:nvPicPr>
          <p:cNvPr id="7" name="Picture 6"/>
          <p:cNvPicPr/>
          <p:nvPr/>
        </p:nvPicPr>
        <p:blipFill>
          <a:blip r:embed="rId2"/>
          <a:stretch>
            <a:fillRect/>
          </a:stretch>
        </p:blipFill>
        <p:spPr>
          <a:xfrm>
            <a:off x="0" y="0"/>
            <a:ext cx="9144000" cy="6858000"/>
          </a:xfrm>
          <a:prstGeom prst="rect">
            <a:avLst/>
          </a:prstGeom>
        </p:spPr>
      </p:pic>
      <p:pic>
        <p:nvPicPr>
          <p:cNvPr id="2" name="Picture 8">
            <a:extLst>
              <a:ext uri="{FF2B5EF4-FFF2-40B4-BE49-F238E27FC236}">
                <a16:creationId xmlns:a16="http://schemas.microsoft.com/office/drawing/2014/main" xmlns="" id="{5637D12E-7D3D-8525-AE43-647244B66DE7}"/>
              </a:ext>
            </a:extLst>
          </p:cNvPr>
          <p:cNvPicPr/>
          <p:nvPr/>
        </p:nvPicPr>
        <p:blipFill>
          <a:blip r:embed="rId3"/>
          <a:stretch/>
        </p:blipFill>
        <p:spPr>
          <a:xfrm>
            <a:off x="762000" y="1905000"/>
            <a:ext cx="7620000" cy="3733800"/>
          </a:xfrm>
          <a:prstGeom prst="rect">
            <a:avLst/>
          </a:prstGeom>
          <a:noFill/>
        </p:spPr>
      </p:pic>
      <p:sp>
        <p:nvSpPr>
          <p:cNvPr id="3" name="مربع نص 2">
            <a:extLst>
              <a:ext uri="{FF2B5EF4-FFF2-40B4-BE49-F238E27FC236}">
                <a16:creationId xmlns:a16="http://schemas.microsoft.com/office/drawing/2014/main" xmlns="" id="{E88C4D4E-38DA-D540-DC96-C1FC38E6470A}"/>
              </a:ext>
            </a:extLst>
          </p:cNvPr>
          <p:cNvSpPr txBox="1"/>
          <p:nvPr/>
        </p:nvSpPr>
        <p:spPr>
          <a:xfrm>
            <a:off x="2286000" y="3276600"/>
            <a:ext cx="2438400" cy="1234281"/>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marL="0" marR="0" algn="ctr" rtl="1">
              <a:lnSpc>
                <a:spcPct val="115000"/>
              </a:lnSpc>
              <a:spcBef>
                <a:spcPts val="0"/>
              </a:spcBef>
              <a:spcAft>
                <a:spcPts val="1000"/>
              </a:spcAft>
            </a:pPr>
            <a:r>
              <a:rPr lang="en-US" sz="20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Field Drainage Application</a:t>
            </a:r>
          </a:p>
          <a:p>
            <a:pPr marL="0" marR="0" algn="ctr" rtl="1">
              <a:lnSpc>
                <a:spcPct val="115000"/>
              </a:lnSpc>
              <a:spcBef>
                <a:spcPts val="0"/>
              </a:spcBef>
              <a:spcAft>
                <a:spcPts val="1000"/>
              </a:spcAft>
            </a:pPr>
            <a:r>
              <a:rPr lang="en-US" sz="20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Online-Offline</a:t>
            </a:r>
            <a:endPar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8150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7" name="Rectangle 6"/>
          <p:cNvSpPr/>
          <p:nvPr/>
        </p:nvSpPr>
        <p:spPr>
          <a:xfrm>
            <a:off x="5591592" y="3217604"/>
            <a:ext cx="2388569" cy="226879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When all conditions are completed and the information is entered correctly, a notification will appear that the disbursement process has been completed Press the OK button</a:t>
            </a:r>
            <a:endParaRPr lang="ar-SA" dirty="0">
              <a:solidFill>
                <a:schemeClr val="tx1"/>
              </a:solidFill>
            </a:endParaRPr>
          </a:p>
        </p:txBody>
      </p:sp>
      <p:pic>
        <p:nvPicPr>
          <p:cNvPr id="3" name="صورة 2">
            <a:extLst>
              <a:ext uri="{FF2B5EF4-FFF2-40B4-BE49-F238E27FC236}">
                <a16:creationId xmlns:a16="http://schemas.microsoft.com/office/drawing/2014/main" xmlns="" id="{1DE5D3A0-3F41-533A-A8BF-F8BB502138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3552" y="1887097"/>
            <a:ext cx="2060206" cy="41204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 name="Straight Arrow Connector 11">
            <a:extLst>
              <a:ext uri="{FF2B5EF4-FFF2-40B4-BE49-F238E27FC236}">
                <a16:creationId xmlns:a16="http://schemas.microsoft.com/office/drawing/2014/main" xmlns="" id="{A9A0DCBC-4F57-CD7B-DAED-F02EB13156C4}"/>
              </a:ext>
            </a:extLst>
          </p:cNvPr>
          <p:cNvCxnSpPr>
            <a:cxnSpLocks/>
          </p:cNvCxnSpPr>
          <p:nvPr/>
        </p:nvCxnSpPr>
        <p:spPr>
          <a:xfrm flipH="1">
            <a:off x="4173758" y="3789105"/>
            <a:ext cx="1400628"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itle 24"/>
          <p:cNvSpPr txBox="1">
            <a:spLocks/>
          </p:cNvSpPr>
          <p:nvPr/>
        </p:nvSpPr>
        <p:spPr>
          <a:xfrm>
            <a:off x="2400300" y="6096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Exchange process</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55313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0843" y="-4383"/>
            <a:ext cx="9144000" cy="6858000"/>
          </a:xfrm>
          <a:prstGeom prst="rect">
            <a:avLst/>
          </a:prstGeom>
        </p:spPr>
      </p:pic>
      <p:pic>
        <p:nvPicPr>
          <p:cNvPr id="3" name="صورة 2">
            <a:extLst>
              <a:ext uri="{FF2B5EF4-FFF2-40B4-BE49-F238E27FC236}">
                <a16:creationId xmlns:a16="http://schemas.microsoft.com/office/drawing/2014/main" xmlns="" id="{9112C95C-B68A-F921-E012-65CE2ECFF7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796" b="19073"/>
          <a:stretch/>
        </p:blipFill>
        <p:spPr>
          <a:xfrm>
            <a:off x="1295400" y="2514600"/>
            <a:ext cx="2172615" cy="2743200"/>
          </a:xfrm>
          <a:prstGeom prst="rect">
            <a:avLst/>
          </a:prstGeom>
        </p:spPr>
      </p:pic>
      <p:pic>
        <p:nvPicPr>
          <p:cNvPr id="8" name="صورة 7">
            <a:extLst>
              <a:ext uri="{FF2B5EF4-FFF2-40B4-BE49-F238E27FC236}">
                <a16:creationId xmlns:a16="http://schemas.microsoft.com/office/drawing/2014/main" xmlns="" id="{31E299A3-9A52-9E62-D523-7A0C7E0FB4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661"/>
          <a:stretch/>
        </p:blipFill>
        <p:spPr>
          <a:xfrm>
            <a:off x="3810000" y="1741376"/>
            <a:ext cx="2255157" cy="38039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صورة 3">
            <a:extLst>
              <a:ext uri="{FF2B5EF4-FFF2-40B4-BE49-F238E27FC236}">
                <a16:creationId xmlns:a16="http://schemas.microsoft.com/office/drawing/2014/main" xmlns="" id="{0D57CAA0-B15E-BEA0-7B4E-730BCD21EB89}"/>
              </a:ext>
            </a:extLst>
          </p:cNvPr>
          <p:cNvPicPr>
            <a:picLocks noChangeAspect="1"/>
          </p:cNvPicPr>
          <p:nvPr/>
        </p:nvPicPr>
        <p:blipFill rotWithShape="1">
          <a:blip r:embed="rId5"/>
          <a:srcRect t="84339"/>
          <a:stretch/>
        </p:blipFill>
        <p:spPr>
          <a:xfrm>
            <a:off x="3810004" y="5545349"/>
            <a:ext cx="2255153" cy="706341"/>
          </a:xfrm>
          <a:prstGeom prst="rect">
            <a:avLst/>
          </a:prstGeom>
        </p:spPr>
      </p:pic>
      <p:pic>
        <p:nvPicPr>
          <p:cNvPr id="2" name="صورة 1">
            <a:extLst>
              <a:ext uri="{FF2B5EF4-FFF2-40B4-BE49-F238E27FC236}">
                <a16:creationId xmlns:a16="http://schemas.microsoft.com/office/drawing/2014/main" xmlns="" id="{E6373F78-14A0-53AC-29BD-1F164D0DE4C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1033" t="17932" r="-1929" b="76237"/>
          <a:stretch/>
        </p:blipFill>
        <p:spPr>
          <a:xfrm>
            <a:off x="5694822" y="2571222"/>
            <a:ext cx="390000" cy="229657"/>
          </a:xfrm>
          <a:prstGeom prst="rect">
            <a:avLst/>
          </a:prstGeom>
        </p:spPr>
      </p:pic>
      <p:pic>
        <p:nvPicPr>
          <p:cNvPr id="11" name="صورة 10">
            <a:extLst>
              <a:ext uri="{FF2B5EF4-FFF2-40B4-BE49-F238E27FC236}">
                <a16:creationId xmlns:a16="http://schemas.microsoft.com/office/drawing/2014/main" xmlns="" id="{1FC8225B-0266-BC21-C04B-A734E10982C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78971"/>
          <a:stretch/>
        </p:blipFill>
        <p:spPr>
          <a:xfrm>
            <a:off x="3810000" y="1731321"/>
            <a:ext cx="2255157" cy="948486"/>
          </a:xfrm>
          <a:prstGeom prst="rect">
            <a:avLst/>
          </a:prstGeom>
        </p:spPr>
      </p:pic>
      <p:pic>
        <p:nvPicPr>
          <p:cNvPr id="13" name="صورة 12">
            <a:extLst>
              <a:ext uri="{FF2B5EF4-FFF2-40B4-BE49-F238E27FC236}">
                <a16:creationId xmlns:a16="http://schemas.microsoft.com/office/drawing/2014/main" xmlns="" id="{7EAD570C-B7DB-C6B9-3FCA-02F8F97E465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62304"/>
          <a:stretch/>
        </p:blipFill>
        <p:spPr>
          <a:xfrm>
            <a:off x="3810000" y="4607368"/>
            <a:ext cx="2255153" cy="17002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صورة 15">
            <a:extLst>
              <a:ext uri="{FF2B5EF4-FFF2-40B4-BE49-F238E27FC236}">
                <a16:creationId xmlns:a16="http://schemas.microsoft.com/office/drawing/2014/main" xmlns="" id="{5ED9F230-9D9E-085C-BD76-102A431688D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2745" t="19141" r="-1276" b="39075"/>
          <a:stretch/>
        </p:blipFill>
        <p:spPr>
          <a:xfrm>
            <a:off x="5665879" y="2571222"/>
            <a:ext cx="429075" cy="1935001"/>
          </a:xfrm>
          <a:prstGeom prst="rect">
            <a:avLst/>
          </a:prstGeom>
        </p:spPr>
      </p:pic>
      <p:cxnSp>
        <p:nvCxnSpPr>
          <p:cNvPr id="17" name="Straight Arrow Connector 11">
            <a:extLst>
              <a:ext uri="{FF2B5EF4-FFF2-40B4-BE49-F238E27FC236}">
                <a16:creationId xmlns:a16="http://schemas.microsoft.com/office/drawing/2014/main" xmlns="" id="{19199E2C-0777-569C-8234-CF452CA6AA1E}"/>
              </a:ext>
            </a:extLst>
          </p:cNvPr>
          <p:cNvCxnSpPr>
            <a:cxnSpLocks/>
          </p:cNvCxnSpPr>
          <p:nvPr/>
        </p:nvCxnSpPr>
        <p:spPr>
          <a:xfrm flipH="1">
            <a:off x="5852886" y="2857500"/>
            <a:ext cx="1400628"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Rectangle 6">
            <a:extLst>
              <a:ext uri="{FF2B5EF4-FFF2-40B4-BE49-F238E27FC236}">
                <a16:creationId xmlns:a16="http://schemas.microsoft.com/office/drawing/2014/main" xmlns="" id="{E12F4E25-6D9F-3F45-2100-F99566594A24}"/>
              </a:ext>
            </a:extLst>
          </p:cNvPr>
          <p:cNvSpPr/>
          <p:nvPr/>
        </p:nvSpPr>
        <p:spPr>
          <a:xfrm>
            <a:off x="6519390" y="2286000"/>
            <a:ext cx="2388569" cy="2321368"/>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When you search by the transfer number and the transfer is disbursed, a notification with disbursement information will appear</a:t>
            </a:r>
            <a:endParaRPr lang="ar-SA" dirty="0">
              <a:solidFill>
                <a:schemeClr val="tx1"/>
              </a:solidFill>
            </a:endParaRPr>
          </a:p>
        </p:txBody>
      </p:sp>
      <p:sp>
        <p:nvSpPr>
          <p:cNvPr id="14" name="Title 24"/>
          <p:cNvSpPr txBox="1">
            <a:spLocks/>
          </p:cNvSpPr>
          <p:nvPr/>
        </p:nvSpPr>
        <p:spPr>
          <a:xfrm>
            <a:off x="2400300" y="627419"/>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Exchange process</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80520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8" name="Rectangle 6">
            <a:extLst>
              <a:ext uri="{FF2B5EF4-FFF2-40B4-BE49-F238E27FC236}">
                <a16:creationId xmlns:a16="http://schemas.microsoft.com/office/drawing/2014/main" xmlns="" id="{DFC45A27-9FC3-E135-F590-CB9E3DB8FE34}"/>
              </a:ext>
            </a:extLst>
          </p:cNvPr>
          <p:cNvSpPr/>
          <p:nvPr/>
        </p:nvSpPr>
        <p:spPr>
          <a:xfrm>
            <a:off x="6201228" y="2802233"/>
            <a:ext cx="1828800" cy="838200"/>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Click on the icon to bring remittances</a:t>
            </a:r>
          </a:p>
        </p:txBody>
      </p:sp>
      <p:sp>
        <p:nvSpPr>
          <p:cNvPr id="12" name="Oval 27">
            <a:extLst>
              <a:ext uri="{FF2B5EF4-FFF2-40B4-BE49-F238E27FC236}">
                <a16:creationId xmlns:a16="http://schemas.microsoft.com/office/drawing/2014/main" xmlns="" id="{8225B776-63A1-8DC8-5B65-343D43C59580}"/>
              </a:ext>
            </a:extLst>
          </p:cNvPr>
          <p:cNvSpPr/>
          <p:nvPr/>
        </p:nvSpPr>
        <p:spPr>
          <a:xfrm>
            <a:off x="7877628" y="2573633"/>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1</a:t>
            </a:r>
          </a:p>
        </p:txBody>
      </p:sp>
      <p:pic>
        <p:nvPicPr>
          <p:cNvPr id="3" name="صورة 2">
            <a:extLst>
              <a:ext uri="{FF2B5EF4-FFF2-40B4-BE49-F238E27FC236}">
                <a16:creationId xmlns:a16="http://schemas.microsoft.com/office/drawing/2014/main" xmlns="" id="{45B2AFA9-26D6-C251-58AB-CF1878EC76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7372" y="1702532"/>
            <a:ext cx="2552700" cy="45588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Straight Arrow Connector 11">
            <a:extLst>
              <a:ext uri="{FF2B5EF4-FFF2-40B4-BE49-F238E27FC236}">
                <a16:creationId xmlns:a16="http://schemas.microsoft.com/office/drawing/2014/main" xmlns="" id="{CF354189-B0C0-E8A2-84CC-A0446AB76139}"/>
              </a:ext>
            </a:extLst>
          </p:cNvPr>
          <p:cNvCxnSpPr>
            <a:cxnSpLocks/>
          </p:cNvCxnSpPr>
          <p:nvPr/>
        </p:nvCxnSpPr>
        <p:spPr>
          <a:xfrm flipH="1">
            <a:off x="4800600" y="3221333"/>
            <a:ext cx="1400628"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itle 24"/>
          <p:cNvSpPr txBox="1">
            <a:spLocks/>
          </p:cNvSpPr>
          <p:nvPr/>
        </p:nvSpPr>
        <p:spPr>
          <a:xfrm>
            <a:off x="2251528" y="4572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Transfer remittance screen: (for offline disbursement)</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43769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pic>
        <p:nvPicPr>
          <p:cNvPr id="6" name="Picture 15">
            <a:extLst>
              <a:ext uri="{FF2B5EF4-FFF2-40B4-BE49-F238E27FC236}">
                <a16:creationId xmlns:a16="http://schemas.microsoft.com/office/drawing/2014/main" xmlns="" id="{7BB3EDAD-0DF7-C521-5DFA-EED481BEAD4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1719738"/>
            <a:ext cx="2546849" cy="4526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9" name="Straight Arrow Connector 11">
            <a:extLst>
              <a:ext uri="{FF2B5EF4-FFF2-40B4-BE49-F238E27FC236}">
                <a16:creationId xmlns:a16="http://schemas.microsoft.com/office/drawing/2014/main" xmlns="" id="{A4104CB9-3F37-2953-5ED5-1E06F0BAD3CC}"/>
              </a:ext>
            </a:extLst>
          </p:cNvPr>
          <p:cNvCxnSpPr>
            <a:cxnSpLocks/>
          </p:cNvCxnSpPr>
          <p:nvPr/>
        </p:nvCxnSpPr>
        <p:spPr>
          <a:xfrm flipH="1">
            <a:off x="3923088" y="3812721"/>
            <a:ext cx="1400628"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Rectangle 6">
            <a:extLst>
              <a:ext uri="{FF2B5EF4-FFF2-40B4-BE49-F238E27FC236}">
                <a16:creationId xmlns:a16="http://schemas.microsoft.com/office/drawing/2014/main" xmlns="" id="{E6048CC2-28B7-1951-30BE-511D864C98A8}"/>
              </a:ext>
            </a:extLst>
          </p:cNvPr>
          <p:cNvSpPr/>
          <p:nvPr/>
        </p:nvSpPr>
        <p:spPr>
          <a:xfrm>
            <a:off x="5348764" y="3241220"/>
            <a:ext cx="2546849" cy="2245175"/>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a:solidFill>
                  <a:schemeClr val="tx1"/>
                </a:solidFill>
              </a:rPr>
              <a:t>Click on one of the two icons Depending on the strength of coverage: Either bring all the remittances or Bring it in parts (50 transfers or more)</a:t>
            </a:r>
          </a:p>
        </p:txBody>
      </p:sp>
      <p:sp>
        <p:nvSpPr>
          <p:cNvPr id="7" name="Oval 27">
            <a:extLst>
              <a:ext uri="{FF2B5EF4-FFF2-40B4-BE49-F238E27FC236}">
                <a16:creationId xmlns:a16="http://schemas.microsoft.com/office/drawing/2014/main" xmlns="" id="{3D8B44A0-F657-9128-1ECC-78190EAF0853}"/>
              </a:ext>
            </a:extLst>
          </p:cNvPr>
          <p:cNvSpPr/>
          <p:nvPr/>
        </p:nvSpPr>
        <p:spPr>
          <a:xfrm>
            <a:off x="7743213" y="2971800"/>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2</a:t>
            </a:r>
          </a:p>
        </p:txBody>
      </p:sp>
      <p:sp>
        <p:nvSpPr>
          <p:cNvPr id="9" name="Title 24"/>
          <p:cNvSpPr txBox="1">
            <a:spLocks/>
          </p:cNvSpPr>
          <p:nvPr/>
        </p:nvSpPr>
        <p:spPr>
          <a:xfrm>
            <a:off x="2251528" y="4572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Transfer remittance screen: (for offline disbursement)</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26004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5" name="Rectangle 6">
            <a:extLst>
              <a:ext uri="{FF2B5EF4-FFF2-40B4-BE49-F238E27FC236}">
                <a16:creationId xmlns:a16="http://schemas.microsoft.com/office/drawing/2014/main" xmlns="" id="{E6048CC2-28B7-1951-30BE-511D864C98A8}"/>
              </a:ext>
            </a:extLst>
          </p:cNvPr>
          <p:cNvSpPr/>
          <p:nvPr/>
        </p:nvSpPr>
        <p:spPr>
          <a:xfrm>
            <a:off x="6144693" y="3055144"/>
            <a:ext cx="1970916" cy="1142999"/>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It waits until all transfers reserved for the user are fetched</a:t>
            </a:r>
          </a:p>
        </p:txBody>
      </p:sp>
      <p:sp>
        <p:nvSpPr>
          <p:cNvPr id="7" name="Oval 27">
            <a:extLst>
              <a:ext uri="{FF2B5EF4-FFF2-40B4-BE49-F238E27FC236}">
                <a16:creationId xmlns:a16="http://schemas.microsoft.com/office/drawing/2014/main" xmlns="" id="{3D8B44A0-F657-9128-1ECC-78190EAF0853}"/>
              </a:ext>
            </a:extLst>
          </p:cNvPr>
          <p:cNvSpPr/>
          <p:nvPr/>
        </p:nvSpPr>
        <p:spPr>
          <a:xfrm>
            <a:off x="7963209" y="2826544"/>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3</a:t>
            </a:r>
          </a:p>
        </p:txBody>
      </p:sp>
      <p:pic>
        <p:nvPicPr>
          <p:cNvPr id="2" name="Picture 65">
            <a:extLst>
              <a:ext uri="{FF2B5EF4-FFF2-40B4-BE49-F238E27FC236}">
                <a16:creationId xmlns:a16="http://schemas.microsoft.com/office/drawing/2014/main" xmlns="" id="{3D070678-EADB-4428-7B02-A30587A6BF8E}"/>
              </a:ext>
            </a:extLst>
          </p:cNvPr>
          <p:cNvPicPr/>
          <p:nvPr/>
        </p:nvPicPr>
        <p:blipFill>
          <a:blip r:embed="rId3"/>
          <a:stretch/>
        </p:blipFill>
        <p:spPr>
          <a:xfrm>
            <a:off x="2636384" y="1600200"/>
            <a:ext cx="2387917" cy="405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 name="Straight Arrow Connector 11">
            <a:extLst>
              <a:ext uri="{FF2B5EF4-FFF2-40B4-BE49-F238E27FC236}">
                <a16:creationId xmlns:a16="http://schemas.microsoft.com/office/drawing/2014/main" xmlns="" id="{2E14092A-2D66-4312-3F06-8C2F05965A4D}"/>
              </a:ext>
            </a:extLst>
          </p:cNvPr>
          <p:cNvCxnSpPr>
            <a:cxnSpLocks/>
          </p:cNvCxnSpPr>
          <p:nvPr/>
        </p:nvCxnSpPr>
        <p:spPr>
          <a:xfrm flipH="1">
            <a:off x="4724400" y="3644056"/>
            <a:ext cx="1400628"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itle 24"/>
          <p:cNvSpPr txBox="1">
            <a:spLocks/>
          </p:cNvSpPr>
          <p:nvPr/>
        </p:nvSpPr>
        <p:spPr>
          <a:xfrm>
            <a:off x="2251528" y="4572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Transfer remittance screen: (for offline disbursement)</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4179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5" name="Rectangle 6">
            <a:extLst>
              <a:ext uri="{FF2B5EF4-FFF2-40B4-BE49-F238E27FC236}">
                <a16:creationId xmlns:a16="http://schemas.microsoft.com/office/drawing/2014/main" xmlns="" id="{E6048CC2-28B7-1951-30BE-511D864C98A8}"/>
              </a:ext>
            </a:extLst>
          </p:cNvPr>
          <p:cNvSpPr/>
          <p:nvPr/>
        </p:nvSpPr>
        <p:spPr>
          <a:xfrm>
            <a:off x="5756318" y="3207774"/>
            <a:ext cx="1970916" cy="182142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After all transfers are brought, a message will appear with the number of transfers received</a:t>
            </a:r>
          </a:p>
        </p:txBody>
      </p:sp>
      <p:sp>
        <p:nvSpPr>
          <p:cNvPr id="7" name="Oval 27">
            <a:extLst>
              <a:ext uri="{FF2B5EF4-FFF2-40B4-BE49-F238E27FC236}">
                <a16:creationId xmlns:a16="http://schemas.microsoft.com/office/drawing/2014/main" xmlns="" id="{3D8B44A0-F657-9128-1ECC-78190EAF0853}"/>
              </a:ext>
            </a:extLst>
          </p:cNvPr>
          <p:cNvSpPr/>
          <p:nvPr/>
        </p:nvSpPr>
        <p:spPr>
          <a:xfrm>
            <a:off x="7560538" y="2971800"/>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4</a:t>
            </a:r>
          </a:p>
        </p:txBody>
      </p:sp>
      <p:pic>
        <p:nvPicPr>
          <p:cNvPr id="3" name="صورة 2">
            <a:extLst>
              <a:ext uri="{FF2B5EF4-FFF2-40B4-BE49-F238E27FC236}">
                <a16:creationId xmlns:a16="http://schemas.microsoft.com/office/drawing/2014/main" xmlns="" id="{0022077B-00BC-34D4-91DE-61DB4304E8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3748" y="1468062"/>
            <a:ext cx="2720626" cy="4836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11">
            <a:extLst>
              <a:ext uri="{FF2B5EF4-FFF2-40B4-BE49-F238E27FC236}">
                <a16:creationId xmlns:a16="http://schemas.microsoft.com/office/drawing/2014/main" xmlns="" id="{71C3EBFC-E4A5-E3B7-CB1E-39705991EB53}"/>
              </a:ext>
            </a:extLst>
          </p:cNvPr>
          <p:cNvCxnSpPr>
            <a:cxnSpLocks/>
          </p:cNvCxnSpPr>
          <p:nvPr/>
        </p:nvCxnSpPr>
        <p:spPr>
          <a:xfrm flipH="1">
            <a:off x="4355690" y="3886200"/>
            <a:ext cx="1400628"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itle 24"/>
          <p:cNvSpPr txBox="1">
            <a:spLocks/>
          </p:cNvSpPr>
          <p:nvPr/>
        </p:nvSpPr>
        <p:spPr>
          <a:xfrm>
            <a:off x="2251528" y="4572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Transfer remittance screen: (for offline disbursement)</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11969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2" name="Rectangle 6">
            <a:extLst>
              <a:ext uri="{FF2B5EF4-FFF2-40B4-BE49-F238E27FC236}">
                <a16:creationId xmlns:a16="http://schemas.microsoft.com/office/drawing/2014/main" xmlns="" id="{DACC12BB-DF40-4D08-94F3-0BA32305182F}"/>
              </a:ext>
            </a:extLst>
          </p:cNvPr>
          <p:cNvSpPr/>
          <p:nvPr/>
        </p:nvSpPr>
        <p:spPr>
          <a:xfrm>
            <a:off x="5476750" y="3072660"/>
            <a:ext cx="2094064" cy="1257300"/>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Click on the Postings icon on the main screen </a:t>
            </a:r>
            <a:endParaRPr lang="ar-SA" dirty="0">
              <a:solidFill>
                <a:schemeClr val="tx1"/>
              </a:solidFill>
            </a:endParaRPr>
          </a:p>
        </p:txBody>
      </p:sp>
      <p:sp>
        <p:nvSpPr>
          <p:cNvPr id="4" name="Oval 27">
            <a:extLst>
              <a:ext uri="{FF2B5EF4-FFF2-40B4-BE49-F238E27FC236}">
                <a16:creationId xmlns:a16="http://schemas.microsoft.com/office/drawing/2014/main" xmlns="" id="{D97A9E63-4E98-25B9-3B4D-6290E3739825}"/>
              </a:ext>
            </a:extLst>
          </p:cNvPr>
          <p:cNvSpPr/>
          <p:nvPr/>
        </p:nvSpPr>
        <p:spPr>
          <a:xfrm>
            <a:off x="7266014" y="2844060"/>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1</a:t>
            </a:r>
            <a:endParaRPr lang="ar-SA" dirty="0">
              <a:solidFill>
                <a:schemeClr val="tx1"/>
              </a:solidFill>
            </a:endParaRPr>
          </a:p>
        </p:txBody>
      </p:sp>
      <p:pic>
        <p:nvPicPr>
          <p:cNvPr id="6" name="صورة 5">
            <a:extLst>
              <a:ext uri="{FF2B5EF4-FFF2-40B4-BE49-F238E27FC236}">
                <a16:creationId xmlns:a16="http://schemas.microsoft.com/office/drawing/2014/main" xmlns="" id="{320CE0BD-D5B7-5F8D-6BF9-0AEF5AAC7C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109" y="1692699"/>
            <a:ext cx="2324100" cy="4648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7" name="Straight Arrow Connector 11">
            <a:extLst>
              <a:ext uri="{FF2B5EF4-FFF2-40B4-BE49-F238E27FC236}">
                <a16:creationId xmlns:a16="http://schemas.microsoft.com/office/drawing/2014/main" xmlns="" id="{E75714DE-F818-806C-48DB-536D18801439}"/>
              </a:ext>
            </a:extLst>
          </p:cNvPr>
          <p:cNvCxnSpPr>
            <a:cxnSpLocks/>
          </p:cNvCxnSpPr>
          <p:nvPr/>
        </p:nvCxnSpPr>
        <p:spPr>
          <a:xfrm flipH="1">
            <a:off x="4662808" y="3785497"/>
            <a:ext cx="793736"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itle 24"/>
          <p:cNvSpPr txBox="1">
            <a:spLocks/>
          </p:cNvSpPr>
          <p:nvPr/>
        </p:nvSpPr>
        <p:spPr>
          <a:xfrm>
            <a:off x="2286000" y="4572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Data </a:t>
            </a:r>
            <a:r>
              <a:rPr lang="en-US" sz="3200" dirty="0"/>
              <a:t>Migration(offline)</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18860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12" name="Rectangle 6">
            <a:extLst>
              <a:ext uri="{FF2B5EF4-FFF2-40B4-BE49-F238E27FC236}">
                <a16:creationId xmlns:a16="http://schemas.microsoft.com/office/drawing/2014/main" xmlns="" id="{DD4C21C7-65C3-1282-6F50-B8444BCF259A}"/>
              </a:ext>
            </a:extLst>
          </p:cNvPr>
          <p:cNvSpPr/>
          <p:nvPr/>
        </p:nvSpPr>
        <p:spPr>
          <a:xfrm>
            <a:off x="1938908" y="3459882"/>
            <a:ext cx="1722483" cy="1416918"/>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Click on Post the expense and then click on the OK button</a:t>
            </a:r>
            <a:endParaRPr lang="ar-SA" dirty="0">
              <a:solidFill>
                <a:schemeClr val="tx1"/>
              </a:solidFill>
            </a:endParaRPr>
          </a:p>
        </p:txBody>
      </p:sp>
      <p:sp>
        <p:nvSpPr>
          <p:cNvPr id="18" name="Oval 27">
            <a:extLst>
              <a:ext uri="{FF2B5EF4-FFF2-40B4-BE49-F238E27FC236}">
                <a16:creationId xmlns:a16="http://schemas.microsoft.com/office/drawing/2014/main" xmlns="" id="{AF709203-4C3E-A330-9C1A-894BE44CA6B7}"/>
              </a:ext>
            </a:extLst>
          </p:cNvPr>
          <p:cNvSpPr/>
          <p:nvPr/>
        </p:nvSpPr>
        <p:spPr>
          <a:xfrm>
            <a:off x="1810775" y="3249563"/>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2</a:t>
            </a:r>
          </a:p>
        </p:txBody>
      </p:sp>
      <p:pic>
        <p:nvPicPr>
          <p:cNvPr id="5" name="صورة 4">
            <a:extLst>
              <a:ext uri="{FF2B5EF4-FFF2-40B4-BE49-F238E27FC236}">
                <a16:creationId xmlns:a16="http://schemas.microsoft.com/office/drawing/2014/main" xmlns="" id="{F72F3FA7-63A5-5FFA-66CC-850A10ECDF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2662" y="1592982"/>
            <a:ext cx="2324100" cy="4648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7" name="Straight Arrow Connector 11">
            <a:extLst>
              <a:ext uri="{FF2B5EF4-FFF2-40B4-BE49-F238E27FC236}">
                <a16:creationId xmlns:a16="http://schemas.microsoft.com/office/drawing/2014/main" xmlns="" id="{A09CFE15-D89C-C77D-397C-70A03D2022B6}"/>
              </a:ext>
            </a:extLst>
          </p:cNvPr>
          <p:cNvCxnSpPr>
            <a:cxnSpLocks/>
          </p:cNvCxnSpPr>
          <p:nvPr/>
        </p:nvCxnSpPr>
        <p:spPr>
          <a:xfrm flipH="1">
            <a:off x="3862438" y="3917082"/>
            <a:ext cx="1166762" cy="0"/>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9" name="Title 24"/>
          <p:cNvSpPr txBox="1">
            <a:spLocks/>
          </p:cNvSpPr>
          <p:nvPr/>
        </p:nvSpPr>
        <p:spPr>
          <a:xfrm>
            <a:off x="2286000" y="4572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Data </a:t>
            </a:r>
            <a:r>
              <a:rPr lang="en-US" sz="3200" dirty="0" smtClean="0"/>
              <a:t>Migration(</a:t>
            </a:r>
            <a:r>
              <a:rPr lang="en-US" sz="3200" dirty="0"/>
              <a:t>offline</a:t>
            </a:r>
            <a:r>
              <a:rPr lang="en-US" sz="3200" dirty="0" smtClean="0"/>
              <a:t>)</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345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7" name="Rectangle 6"/>
          <p:cNvSpPr/>
          <p:nvPr/>
        </p:nvSpPr>
        <p:spPr>
          <a:xfrm>
            <a:off x="6266071" y="2514600"/>
            <a:ext cx="2174819" cy="1333499"/>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0" algn="ctr" rtl="1" eaLnBrk="0" fontAlgn="base" hangingPunct="0">
              <a:spcBef>
                <a:spcPct val="0"/>
              </a:spcBef>
              <a:spcAft>
                <a:spcPct val="0"/>
              </a:spcAft>
            </a:pPr>
            <a:r>
              <a:rPr lang="en-US" sz="1400" dirty="0">
                <a:solidFill>
                  <a:schemeClr val="tx1"/>
                </a:solidFill>
              </a:rPr>
              <a:t>After the postings screen appears, click on Remove Expense to display the list of transfers whose data will be posted</a:t>
            </a:r>
            <a:endParaRPr kumimoji="0" lang="en-US" altLang="ar-SA" sz="1400" b="0" i="0" u="none" strike="noStrike" cap="none" normalizeH="0" baseline="0" dirty="0">
              <a:ln>
                <a:noFill/>
              </a:ln>
              <a:solidFill>
                <a:schemeClr val="tx1"/>
              </a:solidFill>
              <a:effectLst/>
            </a:endParaRPr>
          </a:p>
        </p:txBody>
      </p:sp>
      <p:sp>
        <p:nvSpPr>
          <p:cNvPr id="17" name="Oval 27">
            <a:extLst>
              <a:ext uri="{FF2B5EF4-FFF2-40B4-BE49-F238E27FC236}">
                <a16:creationId xmlns:a16="http://schemas.microsoft.com/office/drawing/2014/main" xmlns="" id="{0DE0CA54-25A1-3C48-270A-F1ACBBDB77CF}"/>
              </a:ext>
            </a:extLst>
          </p:cNvPr>
          <p:cNvSpPr/>
          <p:nvPr/>
        </p:nvSpPr>
        <p:spPr>
          <a:xfrm>
            <a:off x="8347484" y="2286000"/>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3</a:t>
            </a:r>
            <a:endParaRPr lang="ar-SA" dirty="0">
              <a:solidFill>
                <a:schemeClr val="tx1"/>
              </a:solidFill>
            </a:endParaRPr>
          </a:p>
        </p:txBody>
      </p:sp>
      <p:sp>
        <p:nvSpPr>
          <p:cNvPr id="9" name="Rectangle 6">
            <a:extLst>
              <a:ext uri="{FF2B5EF4-FFF2-40B4-BE49-F238E27FC236}">
                <a16:creationId xmlns:a16="http://schemas.microsoft.com/office/drawing/2014/main" xmlns="" id="{E99402FD-5361-2D43-61A1-336130F3E001}"/>
              </a:ext>
            </a:extLst>
          </p:cNvPr>
          <p:cNvSpPr/>
          <p:nvPr/>
        </p:nvSpPr>
        <p:spPr>
          <a:xfrm>
            <a:off x="334269" y="2580968"/>
            <a:ext cx="2146006" cy="1457632"/>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0" algn="ctr" rtl="1" eaLnBrk="0" fontAlgn="base" hangingPunct="0">
              <a:spcBef>
                <a:spcPct val="0"/>
              </a:spcBef>
              <a:spcAft>
                <a:spcPct val="0"/>
              </a:spcAft>
            </a:pPr>
            <a:r>
              <a:rPr lang="en-US" sz="1400" dirty="0">
                <a:solidFill>
                  <a:schemeClr val="tx1"/>
                </a:solidFill>
              </a:rPr>
              <a:t>The transfer process is carried out for each transfer separately, by selecting the transfer from the list and then clicking on Transfer</a:t>
            </a:r>
            <a:endParaRPr kumimoji="0" lang="en-US" altLang="ar-SA" sz="1400" b="0" i="0" u="none" strike="noStrike" cap="none" normalizeH="0" baseline="0" dirty="0">
              <a:ln>
                <a:noFill/>
              </a:ln>
              <a:solidFill>
                <a:schemeClr val="tx1"/>
              </a:solidFill>
              <a:effectLst/>
            </a:endParaRPr>
          </a:p>
        </p:txBody>
      </p:sp>
      <p:sp>
        <p:nvSpPr>
          <p:cNvPr id="10" name="Oval 27">
            <a:extLst>
              <a:ext uri="{FF2B5EF4-FFF2-40B4-BE49-F238E27FC236}">
                <a16:creationId xmlns:a16="http://schemas.microsoft.com/office/drawing/2014/main" xmlns="" id="{26FD21F8-0E97-4E53-1FC9-A77FCC6D32CA}"/>
              </a:ext>
            </a:extLst>
          </p:cNvPr>
          <p:cNvSpPr/>
          <p:nvPr/>
        </p:nvSpPr>
        <p:spPr>
          <a:xfrm>
            <a:off x="218740" y="2301823"/>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4</a:t>
            </a:r>
            <a:endParaRPr lang="ar-SA" dirty="0">
              <a:solidFill>
                <a:schemeClr val="tx1"/>
              </a:solidFill>
            </a:endParaRPr>
          </a:p>
        </p:txBody>
      </p:sp>
      <p:pic>
        <p:nvPicPr>
          <p:cNvPr id="6" name="صورة 5">
            <a:extLst>
              <a:ext uri="{FF2B5EF4-FFF2-40B4-BE49-F238E27FC236}">
                <a16:creationId xmlns:a16="http://schemas.microsoft.com/office/drawing/2014/main" xmlns="" id="{400DF711-90B3-6AFD-92B9-E4671DC178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7912" y="2021450"/>
            <a:ext cx="2174819" cy="4349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11">
            <a:extLst>
              <a:ext uri="{FF2B5EF4-FFF2-40B4-BE49-F238E27FC236}">
                <a16:creationId xmlns:a16="http://schemas.microsoft.com/office/drawing/2014/main" xmlns="" id="{DA50B4DD-B30E-FF0C-DC40-ED50858A71F5}"/>
              </a:ext>
            </a:extLst>
          </p:cNvPr>
          <p:cNvCxnSpPr>
            <a:cxnSpLocks/>
          </p:cNvCxnSpPr>
          <p:nvPr/>
        </p:nvCxnSpPr>
        <p:spPr>
          <a:xfrm flipH="1">
            <a:off x="5472335" y="2971800"/>
            <a:ext cx="793736"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1">
            <a:extLst>
              <a:ext uri="{FF2B5EF4-FFF2-40B4-BE49-F238E27FC236}">
                <a16:creationId xmlns:a16="http://schemas.microsoft.com/office/drawing/2014/main" xmlns="" id="{F2B7FE2D-3C9B-4B22-6FA0-6500D60170AC}"/>
              </a:ext>
            </a:extLst>
          </p:cNvPr>
          <p:cNvCxnSpPr>
            <a:cxnSpLocks/>
          </p:cNvCxnSpPr>
          <p:nvPr/>
        </p:nvCxnSpPr>
        <p:spPr>
          <a:xfrm flipH="1">
            <a:off x="2667000" y="3048000"/>
            <a:ext cx="1905000" cy="0"/>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12" name="Title 24"/>
          <p:cNvSpPr txBox="1">
            <a:spLocks/>
          </p:cNvSpPr>
          <p:nvPr/>
        </p:nvSpPr>
        <p:spPr>
          <a:xfrm>
            <a:off x="2246535" y="594947"/>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Click on Post Expense</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58720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2" name="Rectangle 6">
            <a:extLst>
              <a:ext uri="{FF2B5EF4-FFF2-40B4-BE49-F238E27FC236}">
                <a16:creationId xmlns:a16="http://schemas.microsoft.com/office/drawing/2014/main" xmlns="" id="{DACC12BB-DF40-4D08-94F3-0BA32305182F}"/>
              </a:ext>
            </a:extLst>
          </p:cNvPr>
          <p:cNvSpPr/>
          <p:nvPr/>
        </p:nvSpPr>
        <p:spPr>
          <a:xfrm>
            <a:off x="5476750" y="3752850"/>
            <a:ext cx="2094064" cy="2266950"/>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After completing the disbursement and migration process, click on the Synchronize Documents icon to migrate photos and documents</a:t>
            </a:r>
            <a:endParaRPr lang="ar-SA" dirty="0">
              <a:solidFill>
                <a:schemeClr val="tx1"/>
              </a:solidFill>
            </a:endParaRPr>
          </a:p>
        </p:txBody>
      </p:sp>
      <p:sp>
        <p:nvSpPr>
          <p:cNvPr id="4" name="Oval 27">
            <a:extLst>
              <a:ext uri="{FF2B5EF4-FFF2-40B4-BE49-F238E27FC236}">
                <a16:creationId xmlns:a16="http://schemas.microsoft.com/office/drawing/2014/main" xmlns="" id="{D97A9E63-4E98-25B9-3B4D-6290E3739825}"/>
              </a:ext>
            </a:extLst>
          </p:cNvPr>
          <p:cNvSpPr/>
          <p:nvPr/>
        </p:nvSpPr>
        <p:spPr>
          <a:xfrm>
            <a:off x="7393379" y="3472806"/>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1</a:t>
            </a:r>
            <a:endParaRPr lang="ar-SA" dirty="0">
              <a:solidFill>
                <a:schemeClr val="tx1"/>
              </a:solidFill>
            </a:endParaRPr>
          </a:p>
        </p:txBody>
      </p:sp>
      <p:pic>
        <p:nvPicPr>
          <p:cNvPr id="7" name="صورة 6">
            <a:extLst>
              <a:ext uri="{FF2B5EF4-FFF2-40B4-BE49-F238E27FC236}">
                <a16:creationId xmlns:a16="http://schemas.microsoft.com/office/drawing/2014/main" xmlns="" id="{F253F9E7-8981-3DF0-F65D-0DF71E0866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8950" y="1431369"/>
            <a:ext cx="2432173" cy="4864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11">
            <a:extLst>
              <a:ext uri="{FF2B5EF4-FFF2-40B4-BE49-F238E27FC236}">
                <a16:creationId xmlns:a16="http://schemas.microsoft.com/office/drawing/2014/main" xmlns="" id="{9925E264-5FB0-166B-3BF0-9628AD33FC34}"/>
              </a:ext>
            </a:extLst>
          </p:cNvPr>
          <p:cNvCxnSpPr>
            <a:cxnSpLocks/>
          </p:cNvCxnSpPr>
          <p:nvPr/>
        </p:nvCxnSpPr>
        <p:spPr>
          <a:xfrm flipH="1">
            <a:off x="4683014" y="4267200"/>
            <a:ext cx="793736"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itle 24"/>
          <p:cNvSpPr txBox="1">
            <a:spLocks/>
          </p:cNvSpPr>
          <p:nvPr/>
        </p:nvSpPr>
        <p:spPr>
          <a:xfrm>
            <a:off x="2514600" y="3048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Sync photos</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76271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5" name="Rectangle 4"/>
          <p:cNvSpPr/>
          <p:nvPr/>
        </p:nvSpPr>
        <p:spPr>
          <a:xfrm>
            <a:off x="6007978" y="3979432"/>
            <a:ext cx="1828799" cy="609600"/>
          </a:xfrm>
          <a:prstGeom prst="rect">
            <a:avLst/>
          </a:prstGeom>
          <a:solidFill>
            <a:schemeClr val="bg1"/>
          </a:solidFill>
          <a:ln w="28575">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1" anchor="ctr"/>
          <a:lstStyle/>
          <a:p>
            <a:pPr algn="ctr"/>
            <a:r>
              <a:rPr lang="en-US" dirty="0"/>
              <a:t>Enter the password</a:t>
            </a:r>
            <a:endParaRPr lang="ar-SA" dirty="0"/>
          </a:p>
        </p:txBody>
      </p:sp>
      <p:sp>
        <p:nvSpPr>
          <p:cNvPr id="7" name="Rectangle 6"/>
          <p:cNvSpPr/>
          <p:nvPr/>
        </p:nvSpPr>
        <p:spPr>
          <a:xfrm>
            <a:off x="5185229" y="2474695"/>
            <a:ext cx="1828800" cy="838200"/>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Enter the user's phone number</a:t>
            </a:r>
            <a:endParaRPr lang="ar-SA" dirty="0">
              <a:solidFill>
                <a:schemeClr val="tx1"/>
              </a:solidFill>
            </a:endParaRPr>
          </a:p>
        </p:txBody>
      </p:sp>
      <p:cxnSp>
        <p:nvCxnSpPr>
          <p:cNvPr id="10" name="Straight Connector 9"/>
          <p:cNvCxnSpPr>
            <a:cxnSpLocks/>
          </p:cNvCxnSpPr>
          <p:nvPr/>
        </p:nvCxnSpPr>
        <p:spPr>
          <a:xfrm flipV="1">
            <a:off x="6019800" y="3312895"/>
            <a:ext cx="0" cy="535205"/>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itle 24"/>
          <p:cNvSpPr>
            <a:spLocks noGrp="1"/>
          </p:cNvSpPr>
          <p:nvPr>
            <p:ph type="title"/>
          </p:nvPr>
        </p:nvSpPr>
        <p:spPr>
          <a:xfrm>
            <a:off x="2743200" y="381000"/>
            <a:ext cx="3443380" cy="778431"/>
          </a:xfrm>
        </p:spPr>
        <p:style>
          <a:lnRef idx="0">
            <a:schemeClr val="accent2"/>
          </a:lnRef>
          <a:fillRef idx="3">
            <a:schemeClr val="accent2"/>
          </a:fillRef>
          <a:effectRef idx="3">
            <a:schemeClr val="accent2"/>
          </a:effectRef>
          <a:fontRef idx="minor">
            <a:schemeClr val="lt1"/>
          </a:fontRef>
        </p:style>
        <p:txBody>
          <a:bodyPr>
            <a:normAutofit/>
          </a:bodyPr>
          <a:lstStyle/>
          <a:p>
            <a:pPr marL="0" marR="0" rtl="1">
              <a:lnSpc>
                <a:spcPct val="115000"/>
              </a:lnSpc>
              <a:spcBef>
                <a:spcPts val="0"/>
              </a:spcBef>
              <a:spcAft>
                <a:spcPts val="1000"/>
              </a:spcAft>
            </a:pPr>
            <a:r>
              <a:rPr lang="en-US" sz="2800" dirty="0"/>
              <a:t>Login screen</a:t>
            </a:r>
            <a:endParaRPr lang="en-US" sz="3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8" name="Oval 27"/>
          <p:cNvSpPr/>
          <p:nvPr/>
        </p:nvSpPr>
        <p:spPr>
          <a:xfrm>
            <a:off x="6778973" y="2316843"/>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1</a:t>
            </a:r>
          </a:p>
        </p:txBody>
      </p:sp>
      <p:sp>
        <p:nvSpPr>
          <p:cNvPr id="29" name="Oval 28"/>
          <p:cNvSpPr/>
          <p:nvPr/>
        </p:nvSpPr>
        <p:spPr>
          <a:xfrm>
            <a:off x="7643758" y="3750832"/>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2</a:t>
            </a:r>
          </a:p>
        </p:txBody>
      </p:sp>
      <p:pic>
        <p:nvPicPr>
          <p:cNvPr id="2" name="صورة 1">
            <a:extLst>
              <a:ext uri="{FF2B5EF4-FFF2-40B4-BE49-F238E27FC236}">
                <a16:creationId xmlns:a16="http://schemas.microsoft.com/office/drawing/2014/main" xmlns="" id="{C73C5F3D-9134-C099-768E-4D09703E03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6" t="3138" r="-856" b="14713"/>
          <a:stretch/>
        </p:blipFill>
        <p:spPr bwMode="auto">
          <a:xfrm>
            <a:off x="2566134" y="1570123"/>
            <a:ext cx="2491825" cy="40951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cxnSp>
        <p:nvCxnSpPr>
          <p:cNvPr id="3" name="Straight Arrow Connector 11">
            <a:extLst>
              <a:ext uri="{FF2B5EF4-FFF2-40B4-BE49-F238E27FC236}">
                <a16:creationId xmlns:a16="http://schemas.microsoft.com/office/drawing/2014/main" xmlns="" id="{8931A1C3-D199-8D7C-478E-BEAE4422EC02}"/>
              </a:ext>
            </a:extLst>
          </p:cNvPr>
          <p:cNvCxnSpPr>
            <a:cxnSpLocks/>
          </p:cNvCxnSpPr>
          <p:nvPr/>
        </p:nvCxnSpPr>
        <p:spPr>
          <a:xfrm flipH="1">
            <a:off x="4619172" y="3848100"/>
            <a:ext cx="1400628"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11">
            <a:extLst>
              <a:ext uri="{FF2B5EF4-FFF2-40B4-BE49-F238E27FC236}">
                <a16:creationId xmlns:a16="http://schemas.microsoft.com/office/drawing/2014/main" xmlns="" id="{47C600D3-088E-3274-3D20-346777DD4847}"/>
              </a:ext>
            </a:extLst>
          </p:cNvPr>
          <p:cNvCxnSpPr>
            <a:cxnSpLocks/>
          </p:cNvCxnSpPr>
          <p:nvPr/>
        </p:nvCxnSpPr>
        <p:spPr>
          <a:xfrm flipH="1">
            <a:off x="4607350" y="4267200"/>
            <a:ext cx="1400628"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7">
            <a:extLst>
              <a:ext uri="{FF2B5EF4-FFF2-40B4-BE49-F238E27FC236}">
                <a16:creationId xmlns:a16="http://schemas.microsoft.com/office/drawing/2014/main" xmlns="" id="{2B4A2602-5E6D-4661-00E4-456FF922E0F3}"/>
              </a:ext>
            </a:extLst>
          </p:cNvPr>
          <p:cNvSpPr/>
          <p:nvPr/>
        </p:nvSpPr>
        <p:spPr>
          <a:xfrm>
            <a:off x="5024200" y="5261020"/>
            <a:ext cx="1295400" cy="834979"/>
          </a:xfrm>
          <a:prstGeom prst="rect">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Click on the Sign In button</a:t>
            </a:r>
            <a:endParaRPr lang="ar-SA" dirty="0">
              <a:solidFill>
                <a:schemeClr val="tx1"/>
              </a:solidFill>
            </a:endParaRPr>
          </a:p>
        </p:txBody>
      </p:sp>
      <p:cxnSp>
        <p:nvCxnSpPr>
          <p:cNvPr id="13" name="Straight Arrow Connector 11">
            <a:extLst>
              <a:ext uri="{FF2B5EF4-FFF2-40B4-BE49-F238E27FC236}">
                <a16:creationId xmlns:a16="http://schemas.microsoft.com/office/drawing/2014/main" xmlns="" id="{BA3A15C5-C402-D38C-6293-FC12EE1AD2FB}"/>
              </a:ext>
            </a:extLst>
          </p:cNvPr>
          <p:cNvCxnSpPr>
            <a:cxnSpLocks/>
          </p:cNvCxnSpPr>
          <p:nvPr/>
        </p:nvCxnSpPr>
        <p:spPr>
          <a:xfrm flipH="1">
            <a:off x="4594964" y="4800600"/>
            <a:ext cx="1047465"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9">
            <a:extLst>
              <a:ext uri="{FF2B5EF4-FFF2-40B4-BE49-F238E27FC236}">
                <a16:creationId xmlns:a16="http://schemas.microsoft.com/office/drawing/2014/main" xmlns="" id="{0BF3BBB6-7231-4E40-B969-BB9252621685}"/>
              </a:ext>
            </a:extLst>
          </p:cNvPr>
          <p:cNvCxnSpPr>
            <a:cxnSpLocks/>
          </p:cNvCxnSpPr>
          <p:nvPr/>
        </p:nvCxnSpPr>
        <p:spPr>
          <a:xfrm flipV="1">
            <a:off x="5642429" y="4774884"/>
            <a:ext cx="0" cy="48613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Oval 26">
            <a:extLst>
              <a:ext uri="{FF2B5EF4-FFF2-40B4-BE49-F238E27FC236}">
                <a16:creationId xmlns:a16="http://schemas.microsoft.com/office/drawing/2014/main" xmlns="" id="{09341A32-3D9C-65C5-4067-D161B902226D}"/>
              </a:ext>
            </a:extLst>
          </p:cNvPr>
          <p:cNvSpPr/>
          <p:nvPr/>
        </p:nvSpPr>
        <p:spPr>
          <a:xfrm>
            <a:off x="6186580" y="5037716"/>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3</a:t>
            </a:r>
          </a:p>
        </p:txBody>
      </p:sp>
      <p:cxnSp>
        <p:nvCxnSpPr>
          <p:cNvPr id="20" name="Straight Connector 9">
            <a:extLst>
              <a:ext uri="{FF2B5EF4-FFF2-40B4-BE49-F238E27FC236}">
                <a16:creationId xmlns:a16="http://schemas.microsoft.com/office/drawing/2014/main" xmlns="" id="{FB971693-88A1-7C14-88BA-96D54B1A9A22}"/>
              </a:ext>
            </a:extLst>
          </p:cNvPr>
          <p:cNvCxnSpPr>
            <a:cxnSpLocks/>
          </p:cNvCxnSpPr>
          <p:nvPr/>
        </p:nvCxnSpPr>
        <p:spPr>
          <a:xfrm flipV="1">
            <a:off x="6007978" y="3312895"/>
            <a:ext cx="0" cy="535205"/>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11">
            <a:extLst>
              <a:ext uri="{FF2B5EF4-FFF2-40B4-BE49-F238E27FC236}">
                <a16:creationId xmlns:a16="http://schemas.microsoft.com/office/drawing/2014/main" xmlns="" id="{E8E34B92-F40D-14B5-4924-17EF63DAF5E7}"/>
              </a:ext>
            </a:extLst>
          </p:cNvPr>
          <p:cNvCxnSpPr>
            <a:cxnSpLocks/>
          </p:cNvCxnSpPr>
          <p:nvPr/>
        </p:nvCxnSpPr>
        <p:spPr>
          <a:xfrm flipH="1">
            <a:off x="4607350" y="3848100"/>
            <a:ext cx="1400628"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44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pic>
        <p:nvPicPr>
          <p:cNvPr id="2" name="Picture 125">
            <a:extLst>
              <a:ext uri="{FF2B5EF4-FFF2-40B4-BE49-F238E27FC236}">
                <a16:creationId xmlns:a16="http://schemas.microsoft.com/office/drawing/2014/main" xmlns="" id="{7F4B358A-4F8C-EDD0-8323-D4DB68A41696}"/>
              </a:ext>
            </a:extLst>
          </p:cNvPr>
          <p:cNvPicPr/>
          <p:nvPr/>
        </p:nvPicPr>
        <p:blipFill>
          <a:blip r:embed="rId3"/>
          <a:stretch/>
        </p:blipFill>
        <p:spPr>
          <a:xfrm>
            <a:off x="4819829" y="4269481"/>
            <a:ext cx="2335597" cy="1570209"/>
          </a:xfrm>
          <a:prstGeom prst="rect">
            <a:avLst/>
          </a:prstGeom>
          <a:noFill/>
        </p:spPr>
      </p:pic>
      <p:pic>
        <p:nvPicPr>
          <p:cNvPr id="3" name="Picture 126">
            <a:extLst>
              <a:ext uri="{FF2B5EF4-FFF2-40B4-BE49-F238E27FC236}">
                <a16:creationId xmlns:a16="http://schemas.microsoft.com/office/drawing/2014/main" xmlns="" id="{31620F15-F9AE-4954-30CF-297D4BD29290}"/>
              </a:ext>
            </a:extLst>
          </p:cNvPr>
          <p:cNvPicPr/>
          <p:nvPr/>
        </p:nvPicPr>
        <p:blipFill>
          <a:blip r:embed="rId4"/>
          <a:stretch/>
        </p:blipFill>
        <p:spPr>
          <a:xfrm>
            <a:off x="1786185" y="4262602"/>
            <a:ext cx="2537988" cy="1740390"/>
          </a:xfrm>
          <a:prstGeom prst="rect">
            <a:avLst/>
          </a:prstGeom>
          <a:noFill/>
        </p:spPr>
      </p:pic>
      <p:pic>
        <p:nvPicPr>
          <p:cNvPr id="9" name="صورة 8">
            <a:extLst>
              <a:ext uri="{FF2B5EF4-FFF2-40B4-BE49-F238E27FC236}">
                <a16:creationId xmlns:a16="http://schemas.microsoft.com/office/drawing/2014/main" xmlns="" id="{45CAAC91-882E-6445-B502-698B4DF5680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67" b="69858"/>
          <a:stretch/>
        </p:blipFill>
        <p:spPr>
          <a:xfrm>
            <a:off x="4393390" y="2503353"/>
            <a:ext cx="3429000" cy="1570208"/>
          </a:xfrm>
          <a:prstGeom prst="rect">
            <a:avLst/>
          </a:prstGeom>
        </p:spPr>
      </p:pic>
      <p:cxnSp>
        <p:nvCxnSpPr>
          <p:cNvPr id="10" name="Straight Arrow Connector 11">
            <a:extLst>
              <a:ext uri="{FF2B5EF4-FFF2-40B4-BE49-F238E27FC236}">
                <a16:creationId xmlns:a16="http://schemas.microsoft.com/office/drawing/2014/main" xmlns="" id="{988A25B0-BEE3-5EE3-18AE-5D846DD01C16}"/>
              </a:ext>
            </a:extLst>
          </p:cNvPr>
          <p:cNvCxnSpPr>
            <a:cxnSpLocks/>
          </p:cNvCxnSpPr>
          <p:nvPr/>
        </p:nvCxnSpPr>
        <p:spPr>
          <a:xfrm flipH="1">
            <a:off x="3538784" y="2743200"/>
            <a:ext cx="1413387" cy="8909"/>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xmlns="" id="{B876E630-89B4-73F4-457C-55E0EF0DAECE}"/>
              </a:ext>
            </a:extLst>
          </p:cNvPr>
          <p:cNvSpPr/>
          <p:nvPr/>
        </p:nvSpPr>
        <p:spPr>
          <a:xfrm>
            <a:off x="947984" y="2362200"/>
            <a:ext cx="2388569" cy="1796323"/>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When you access the photo sync icon from the main screen, click the update button to upload all photos and documents</a:t>
            </a:r>
            <a:endParaRPr lang="ar-SA" dirty="0">
              <a:solidFill>
                <a:schemeClr val="tx1"/>
              </a:solidFill>
            </a:endParaRPr>
          </a:p>
        </p:txBody>
      </p:sp>
      <p:sp>
        <p:nvSpPr>
          <p:cNvPr id="12" name="Oval 27">
            <a:extLst>
              <a:ext uri="{FF2B5EF4-FFF2-40B4-BE49-F238E27FC236}">
                <a16:creationId xmlns:a16="http://schemas.microsoft.com/office/drawing/2014/main" xmlns="" id="{51ADE3EE-BF59-AFCF-7D3D-E28896975B48}"/>
              </a:ext>
            </a:extLst>
          </p:cNvPr>
          <p:cNvSpPr/>
          <p:nvPr/>
        </p:nvSpPr>
        <p:spPr>
          <a:xfrm>
            <a:off x="795584" y="2258941"/>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2</a:t>
            </a:r>
            <a:endParaRPr lang="ar-SA" dirty="0">
              <a:solidFill>
                <a:schemeClr val="tx1"/>
              </a:solidFill>
            </a:endParaRPr>
          </a:p>
        </p:txBody>
      </p:sp>
      <p:sp>
        <p:nvSpPr>
          <p:cNvPr id="13" name="Title 24"/>
          <p:cNvSpPr txBox="1">
            <a:spLocks/>
          </p:cNvSpPr>
          <p:nvPr/>
        </p:nvSpPr>
        <p:spPr>
          <a:xfrm>
            <a:off x="2514600" y="3048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Sync photos</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90357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2" name="Rectangle 6">
            <a:extLst>
              <a:ext uri="{FF2B5EF4-FFF2-40B4-BE49-F238E27FC236}">
                <a16:creationId xmlns:a16="http://schemas.microsoft.com/office/drawing/2014/main" xmlns="" id="{DACC12BB-DF40-4D08-94F3-0BA32305182F}"/>
              </a:ext>
            </a:extLst>
          </p:cNvPr>
          <p:cNvSpPr/>
          <p:nvPr/>
        </p:nvSpPr>
        <p:spPr>
          <a:xfrm>
            <a:off x="5476750" y="3581400"/>
            <a:ext cx="2067050" cy="1600200"/>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To know the total report of posted and unposted transfers, click on this icon</a:t>
            </a:r>
            <a:endParaRPr lang="ar-SA" dirty="0">
              <a:solidFill>
                <a:schemeClr val="tx1"/>
              </a:solidFill>
            </a:endParaRPr>
          </a:p>
        </p:txBody>
      </p:sp>
      <p:pic>
        <p:nvPicPr>
          <p:cNvPr id="5" name="صورة 4">
            <a:extLst>
              <a:ext uri="{FF2B5EF4-FFF2-40B4-BE49-F238E27FC236}">
                <a16:creationId xmlns:a16="http://schemas.microsoft.com/office/drawing/2014/main" xmlns="" id="{9651F275-393C-5AD0-A69B-439B456A6F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9001" y="1324590"/>
            <a:ext cx="2476500" cy="495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11">
            <a:extLst>
              <a:ext uri="{FF2B5EF4-FFF2-40B4-BE49-F238E27FC236}">
                <a16:creationId xmlns:a16="http://schemas.microsoft.com/office/drawing/2014/main" xmlns="" id="{9E362565-D038-D59A-9C62-F46F6F1E5CA3}"/>
              </a:ext>
            </a:extLst>
          </p:cNvPr>
          <p:cNvCxnSpPr>
            <a:cxnSpLocks/>
          </p:cNvCxnSpPr>
          <p:nvPr/>
        </p:nvCxnSpPr>
        <p:spPr>
          <a:xfrm flipH="1">
            <a:off x="4683014" y="4876800"/>
            <a:ext cx="793736"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itle 24"/>
          <p:cNvSpPr txBox="1">
            <a:spLocks/>
          </p:cNvSpPr>
          <p:nvPr/>
        </p:nvSpPr>
        <p:spPr>
          <a:xfrm>
            <a:off x="2416301" y="2286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a:t>Overall report</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62238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0" y="0"/>
            <a:ext cx="9144000" cy="6858000"/>
          </a:xfrm>
          <a:prstGeom prst="rect">
            <a:avLst/>
          </a:prstGeom>
        </p:spPr>
      </p:pic>
      <p:sp>
        <p:nvSpPr>
          <p:cNvPr id="6" name="Title 24"/>
          <p:cNvSpPr txBox="1">
            <a:spLocks/>
          </p:cNvSpPr>
          <p:nvPr/>
        </p:nvSpPr>
        <p:spPr>
          <a:xfrm>
            <a:off x="2438400" y="3810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Total report screen</a:t>
            </a:r>
            <a:endParaRPr lang="ar-SA" sz="3200" b="1" dirty="0" smtClean="0">
              <a:solidFill>
                <a:schemeClr val="bg1"/>
              </a:solidFill>
              <a:latin typeface="Calibri" panose="020F0502020204030204" pitchFamily="34" charset="0"/>
              <a:cs typeface="Arial" panose="020B0604020202020204" pitchFamily="34" charset="0"/>
            </a:endParaRPr>
          </a:p>
        </p:txBody>
      </p:sp>
      <p:pic>
        <p:nvPicPr>
          <p:cNvPr id="5" name="Picture 3" descr="C:\Users\Shatha Aziz\Downloads\WhatsApp Image 2023-12-30 at 11.25.58 P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140" y="1600200"/>
            <a:ext cx="2266950" cy="4533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4" descr="C:\Users\Shatha Aziz\Downloads\WhatsApp Image 2023-12-30 at 11.25.38 P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883" y="1581807"/>
            <a:ext cx="2347420" cy="4533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87551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2" name="Rectangle 6">
            <a:extLst>
              <a:ext uri="{FF2B5EF4-FFF2-40B4-BE49-F238E27FC236}">
                <a16:creationId xmlns:a16="http://schemas.microsoft.com/office/drawing/2014/main" xmlns="" id="{DACC12BB-DF40-4D08-94F3-0BA32305182F}"/>
              </a:ext>
            </a:extLst>
          </p:cNvPr>
          <p:cNvSpPr/>
          <p:nvPr/>
        </p:nvSpPr>
        <p:spPr>
          <a:xfrm>
            <a:off x="1851029" y="3429000"/>
            <a:ext cx="2261272" cy="2362200"/>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To know the detailed report of the disbursed transfers with the total amount and the total number disbursed on a specific date, click on this icon.</a:t>
            </a:r>
            <a:endParaRPr lang="ar-SA" dirty="0">
              <a:solidFill>
                <a:schemeClr val="tx1"/>
              </a:solidFill>
            </a:endParaRPr>
          </a:p>
        </p:txBody>
      </p:sp>
      <p:pic>
        <p:nvPicPr>
          <p:cNvPr id="5" name="صورة 4">
            <a:extLst>
              <a:ext uri="{FF2B5EF4-FFF2-40B4-BE49-F238E27FC236}">
                <a16:creationId xmlns:a16="http://schemas.microsoft.com/office/drawing/2014/main" xmlns="" id="{DC628444-5E93-9AE4-015E-EE1AAF2CB1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1616331"/>
            <a:ext cx="2324100" cy="4648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11">
            <a:extLst>
              <a:ext uri="{FF2B5EF4-FFF2-40B4-BE49-F238E27FC236}">
                <a16:creationId xmlns:a16="http://schemas.microsoft.com/office/drawing/2014/main" xmlns="" id="{202E0788-C6CE-C051-F742-21C0F766F051}"/>
              </a:ext>
            </a:extLst>
          </p:cNvPr>
          <p:cNvCxnSpPr>
            <a:cxnSpLocks/>
          </p:cNvCxnSpPr>
          <p:nvPr/>
        </p:nvCxnSpPr>
        <p:spPr>
          <a:xfrm flipH="1">
            <a:off x="4273455" y="4876799"/>
            <a:ext cx="793736" cy="0"/>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8" name="Title 24"/>
          <p:cNvSpPr txBox="1">
            <a:spLocks/>
          </p:cNvSpPr>
          <p:nvPr/>
        </p:nvSpPr>
        <p:spPr>
          <a:xfrm>
            <a:off x="2181901" y="3810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Detailed report</a:t>
            </a:r>
            <a:endParaRPr lang="ar-SA" sz="3200" b="1" dirty="0" smtClean="0">
              <a:solidFill>
                <a:schemeClr val="bg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87143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6" name="Rectangle 6">
            <a:extLst>
              <a:ext uri="{FF2B5EF4-FFF2-40B4-BE49-F238E27FC236}">
                <a16:creationId xmlns:a16="http://schemas.microsoft.com/office/drawing/2014/main" xmlns="" id="{E7366302-9574-D23E-2ED3-9707D1518CF9}"/>
              </a:ext>
            </a:extLst>
          </p:cNvPr>
          <p:cNvSpPr/>
          <p:nvPr/>
        </p:nvSpPr>
        <p:spPr>
          <a:xfrm>
            <a:off x="5870752" y="2286000"/>
            <a:ext cx="3044648" cy="2226830"/>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lnSpc>
                <a:spcPct val="115000"/>
              </a:lnSpc>
              <a:spcAft>
                <a:spcPts val="1000"/>
              </a:spcAft>
            </a:pPr>
            <a:r>
              <a:rPr lang="en-US" sz="1400" dirty="0" smtClean="0">
                <a:solidFill>
                  <a:schemeClr val="tx1"/>
                </a:solidFill>
              </a:rPr>
              <a:t>Through the detailed reports screen, the total number of transfers and the total amounts are displayed by searching for the disbursement date and clicking on Inquire to retrieve the total along with displaying the numbers of transfers disbursed on this date.</a:t>
            </a:r>
            <a:endParaRPr lang="en-US" sz="14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7" name="Straight Arrow Connector 11">
            <a:extLst>
              <a:ext uri="{FF2B5EF4-FFF2-40B4-BE49-F238E27FC236}">
                <a16:creationId xmlns:a16="http://schemas.microsoft.com/office/drawing/2014/main" xmlns="" id="{DFF1F486-AB11-12F6-04B4-0D01B620C5EE}"/>
              </a:ext>
            </a:extLst>
          </p:cNvPr>
          <p:cNvCxnSpPr>
            <a:cxnSpLocks/>
          </p:cNvCxnSpPr>
          <p:nvPr/>
        </p:nvCxnSpPr>
        <p:spPr>
          <a:xfrm flipH="1">
            <a:off x="5077016" y="2819400"/>
            <a:ext cx="793736"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 name="صورة 1">
            <a:extLst>
              <a:ext uri="{FF2B5EF4-FFF2-40B4-BE49-F238E27FC236}">
                <a16:creationId xmlns:a16="http://schemas.microsoft.com/office/drawing/2014/main" xmlns="" id="{E743ED7D-8916-ED19-7975-F8F1810E8F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404" y="1599592"/>
            <a:ext cx="2233612" cy="44699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24"/>
          <p:cNvSpPr txBox="1">
            <a:spLocks/>
          </p:cNvSpPr>
          <p:nvPr/>
        </p:nvSpPr>
        <p:spPr>
          <a:xfrm>
            <a:off x="2017110" y="5334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Detailed report screen</a:t>
            </a:r>
            <a:endParaRPr lang="ar-SA" sz="3200" b="1" dirty="0" smtClean="0">
              <a:solidFill>
                <a:schemeClr val="bg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00749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pic>
        <p:nvPicPr>
          <p:cNvPr id="8" name="صورة 7">
            <a:extLst>
              <a:ext uri="{FF2B5EF4-FFF2-40B4-BE49-F238E27FC236}">
                <a16:creationId xmlns:a16="http://schemas.microsoft.com/office/drawing/2014/main" xmlns="" id="{7EA8D505-E92D-6629-C8B1-27774E4EAD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6824" y="1676400"/>
            <a:ext cx="2300595" cy="4601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6">
            <a:extLst>
              <a:ext uri="{FF2B5EF4-FFF2-40B4-BE49-F238E27FC236}">
                <a16:creationId xmlns:a16="http://schemas.microsoft.com/office/drawing/2014/main" xmlns="" id="{66EBC923-CD22-B9C1-3706-57D279F5521D}"/>
              </a:ext>
            </a:extLst>
          </p:cNvPr>
          <p:cNvSpPr/>
          <p:nvPr/>
        </p:nvSpPr>
        <p:spPr>
          <a:xfrm>
            <a:off x="2122127" y="3733800"/>
            <a:ext cx="2261272" cy="2057400"/>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To </a:t>
            </a:r>
            <a:r>
              <a:rPr lang="en-US" dirty="0">
                <a:solidFill>
                  <a:schemeClr val="tx1"/>
                </a:solidFill>
              </a:rPr>
              <a:t>know the information about an online transfer, whether it is paid or not, and other information, click on this icon.</a:t>
            </a:r>
            <a:endParaRPr lang="ar-SA" dirty="0">
              <a:solidFill>
                <a:schemeClr val="tx1"/>
              </a:solidFill>
            </a:endParaRPr>
          </a:p>
        </p:txBody>
      </p:sp>
      <p:cxnSp>
        <p:nvCxnSpPr>
          <p:cNvPr id="10" name="Straight Arrow Connector 11">
            <a:extLst>
              <a:ext uri="{FF2B5EF4-FFF2-40B4-BE49-F238E27FC236}">
                <a16:creationId xmlns:a16="http://schemas.microsoft.com/office/drawing/2014/main" xmlns="" id="{8A5436AC-75EA-EB3D-603D-D6425B3CA9A4}"/>
              </a:ext>
            </a:extLst>
          </p:cNvPr>
          <p:cNvCxnSpPr>
            <a:cxnSpLocks/>
          </p:cNvCxnSpPr>
          <p:nvPr/>
        </p:nvCxnSpPr>
        <p:spPr>
          <a:xfrm flipH="1">
            <a:off x="4576465" y="4457700"/>
            <a:ext cx="793736" cy="0"/>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pic>
        <p:nvPicPr>
          <p:cNvPr id="2" name="صورة 1">
            <a:extLst>
              <a:ext uri="{FF2B5EF4-FFF2-40B4-BE49-F238E27FC236}">
                <a16:creationId xmlns:a16="http://schemas.microsoft.com/office/drawing/2014/main" xmlns="" id="{804CD131-6189-3C8D-FE67-2B06D32CBC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2012" b="35766"/>
          <a:stretch/>
        </p:blipFill>
        <p:spPr>
          <a:xfrm>
            <a:off x="5127707" y="3048000"/>
            <a:ext cx="2252673" cy="550653"/>
          </a:xfrm>
          <a:prstGeom prst="rect">
            <a:avLst/>
          </a:prstGeom>
        </p:spPr>
      </p:pic>
      <p:sp>
        <p:nvSpPr>
          <p:cNvPr id="11" name="Title 24"/>
          <p:cNvSpPr txBox="1">
            <a:spLocks/>
          </p:cNvSpPr>
          <p:nvPr/>
        </p:nvSpPr>
        <p:spPr>
          <a:xfrm>
            <a:off x="2122127" y="3810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Online inquiry</a:t>
            </a:r>
            <a:endParaRPr lang="ar-SA" sz="3200" b="1" dirty="0" smtClean="0">
              <a:solidFill>
                <a:schemeClr val="bg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76174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pic>
        <p:nvPicPr>
          <p:cNvPr id="4" name="صورة 3">
            <a:extLst>
              <a:ext uri="{FF2B5EF4-FFF2-40B4-BE49-F238E27FC236}">
                <a16:creationId xmlns:a16="http://schemas.microsoft.com/office/drawing/2014/main" xmlns="" id="{C6161591-73DD-9336-DF71-86F24092CA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0342" y="1599592"/>
            <a:ext cx="2311658" cy="46233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 name="Straight Arrow Connector 11">
            <a:extLst>
              <a:ext uri="{FF2B5EF4-FFF2-40B4-BE49-F238E27FC236}">
                <a16:creationId xmlns:a16="http://schemas.microsoft.com/office/drawing/2014/main" xmlns="" id="{18D16739-A209-A920-5F52-ABA94E54454D}"/>
              </a:ext>
            </a:extLst>
          </p:cNvPr>
          <p:cNvCxnSpPr>
            <a:cxnSpLocks/>
          </p:cNvCxnSpPr>
          <p:nvPr/>
        </p:nvCxnSpPr>
        <p:spPr>
          <a:xfrm flipH="1">
            <a:off x="4289358" y="3570185"/>
            <a:ext cx="793736"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Rectangle 6">
            <a:extLst>
              <a:ext uri="{FF2B5EF4-FFF2-40B4-BE49-F238E27FC236}">
                <a16:creationId xmlns:a16="http://schemas.microsoft.com/office/drawing/2014/main" xmlns="" id="{2095B72B-9E57-3DAD-32C8-A11DC6FA8C04}"/>
              </a:ext>
            </a:extLst>
          </p:cNvPr>
          <p:cNvSpPr/>
          <p:nvPr/>
        </p:nvSpPr>
        <p:spPr>
          <a:xfrm>
            <a:off x="5083094" y="2836582"/>
            <a:ext cx="2872042" cy="2573618"/>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lnSpc>
                <a:spcPct val="115000"/>
              </a:lnSpc>
              <a:spcAft>
                <a:spcPts val="1000"/>
              </a:spcAft>
            </a:pPr>
            <a:r>
              <a:rPr lang="en-US" dirty="0">
                <a:solidFill>
                  <a:schemeClr val="tx1"/>
                </a:solidFill>
              </a:rPr>
              <a:t>In the case of online disbursement, the system is inquired directly according to (beneficiary number, transfer number) so that the beneficiary data is retrieved from the system and then the OK button is pressed.</a:t>
            </a:r>
            <a:endParaRPr lang="en-US"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Title 24"/>
          <p:cNvSpPr txBox="1">
            <a:spLocks/>
          </p:cNvSpPr>
          <p:nvPr/>
        </p:nvSpPr>
        <p:spPr>
          <a:xfrm>
            <a:off x="2346258" y="5334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Online inquiry screen</a:t>
            </a:r>
            <a:endParaRPr lang="ar-SA" sz="3200" b="1" dirty="0" smtClean="0">
              <a:solidFill>
                <a:schemeClr val="bg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35379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pic>
        <p:nvPicPr>
          <p:cNvPr id="5" name="صورة 4">
            <a:extLst>
              <a:ext uri="{FF2B5EF4-FFF2-40B4-BE49-F238E27FC236}">
                <a16:creationId xmlns:a16="http://schemas.microsoft.com/office/drawing/2014/main" xmlns="" id="{A111A15F-C231-1A35-70AA-7869738F33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4395" y="1538135"/>
            <a:ext cx="2347605" cy="4695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6">
            <a:extLst>
              <a:ext uri="{FF2B5EF4-FFF2-40B4-BE49-F238E27FC236}">
                <a16:creationId xmlns:a16="http://schemas.microsoft.com/office/drawing/2014/main" xmlns="" id="{00D15D4C-F176-BE14-12CF-36AAE40E0661}"/>
              </a:ext>
            </a:extLst>
          </p:cNvPr>
          <p:cNvSpPr/>
          <p:nvPr/>
        </p:nvSpPr>
        <p:spPr>
          <a:xfrm>
            <a:off x="5216083" y="3487994"/>
            <a:ext cx="2261272" cy="199840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To know the information about the offline transfer, whether it is spent or not, and other information, click on this icon.</a:t>
            </a:r>
            <a:endParaRPr lang="ar-SA" dirty="0">
              <a:solidFill>
                <a:schemeClr val="tx1"/>
              </a:solidFill>
            </a:endParaRPr>
          </a:p>
        </p:txBody>
      </p:sp>
      <p:cxnSp>
        <p:nvCxnSpPr>
          <p:cNvPr id="8" name="Straight Arrow Connector 11">
            <a:extLst>
              <a:ext uri="{FF2B5EF4-FFF2-40B4-BE49-F238E27FC236}">
                <a16:creationId xmlns:a16="http://schemas.microsoft.com/office/drawing/2014/main" xmlns="" id="{62B2A72D-AD67-331F-59F0-C5EE2F8FCCC7}"/>
              </a:ext>
            </a:extLst>
          </p:cNvPr>
          <p:cNvCxnSpPr>
            <a:cxnSpLocks/>
          </p:cNvCxnSpPr>
          <p:nvPr/>
        </p:nvCxnSpPr>
        <p:spPr>
          <a:xfrm flipH="1">
            <a:off x="4394541" y="4326194"/>
            <a:ext cx="793736" cy="0"/>
          </a:xfrm>
          <a:prstGeom prst="straightConnector1">
            <a:avLst/>
          </a:prstGeom>
          <a:ln w="38100">
            <a:solidFill>
              <a:schemeClr val="accent2">
                <a:lumMod val="75000"/>
              </a:schemeClr>
            </a:solidFill>
            <a:tailEnd type="arrow"/>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pic>
        <p:nvPicPr>
          <p:cNvPr id="2" name="صورة 1">
            <a:extLst>
              <a:ext uri="{FF2B5EF4-FFF2-40B4-BE49-F238E27FC236}">
                <a16:creationId xmlns:a16="http://schemas.microsoft.com/office/drawing/2014/main" xmlns="" id="{77FB2511-C198-9250-976E-4FABB2B7495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2012" b="35766"/>
          <a:stretch/>
        </p:blipFill>
        <p:spPr>
          <a:xfrm>
            <a:off x="2224395" y="2875889"/>
            <a:ext cx="2347605" cy="573859"/>
          </a:xfrm>
          <a:prstGeom prst="rect">
            <a:avLst/>
          </a:prstGeom>
        </p:spPr>
      </p:pic>
      <p:sp>
        <p:nvSpPr>
          <p:cNvPr id="9" name="Title 24"/>
          <p:cNvSpPr txBox="1">
            <a:spLocks/>
          </p:cNvSpPr>
          <p:nvPr/>
        </p:nvSpPr>
        <p:spPr>
          <a:xfrm>
            <a:off x="1981200" y="4572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smtClean="0"/>
              <a:t>Offline </a:t>
            </a:r>
            <a:r>
              <a:rPr lang="en-US" sz="3200" dirty="0"/>
              <a:t>query</a:t>
            </a:r>
            <a:endParaRPr lang="ar-SA" sz="3200" b="1" dirty="0" smtClean="0">
              <a:solidFill>
                <a:schemeClr val="bg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92125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pic>
        <p:nvPicPr>
          <p:cNvPr id="8" name="صورة 7">
            <a:extLst>
              <a:ext uri="{FF2B5EF4-FFF2-40B4-BE49-F238E27FC236}">
                <a16:creationId xmlns:a16="http://schemas.microsoft.com/office/drawing/2014/main" xmlns="" id="{5498D62F-7C0D-878E-159D-63691C87D6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3452" y="1963061"/>
            <a:ext cx="2397430" cy="3998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6">
            <a:extLst>
              <a:ext uri="{FF2B5EF4-FFF2-40B4-BE49-F238E27FC236}">
                <a16:creationId xmlns:a16="http://schemas.microsoft.com/office/drawing/2014/main" xmlns="" id="{BB456A58-C2AB-3B50-EF14-4CE9469B18A5}"/>
              </a:ext>
            </a:extLst>
          </p:cNvPr>
          <p:cNvSpPr/>
          <p:nvPr/>
        </p:nvSpPr>
        <p:spPr>
          <a:xfrm>
            <a:off x="6267750" y="2113852"/>
            <a:ext cx="2674439" cy="1171767"/>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lnSpc>
                <a:spcPct val="115000"/>
              </a:lnSpc>
              <a:spcAft>
                <a:spcPts val="1000"/>
              </a:spcAft>
            </a:pPr>
            <a:r>
              <a:rPr lang="en-US" sz="1600" dirty="0">
                <a:solidFill>
                  <a:schemeClr val="tx1"/>
                </a:solidFill>
              </a:rPr>
              <a:t>Choose one of the options shown in the image for the number you want to search by from here</a:t>
            </a:r>
            <a:endPar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11" name="Straight Arrow Connector 11">
            <a:extLst>
              <a:ext uri="{FF2B5EF4-FFF2-40B4-BE49-F238E27FC236}">
                <a16:creationId xmlns:a16="http://schemas.microsoft.com/office/drawing/2014/main" xmlns="" id="{5D581B45-D190-ECD0-1548-C7EC5B043FF9}"/>
              </a:ext>
            </a:extLst>
          </p:cNvPr>
          <p:cNvCxnSpPr>
            <a:cxnSpLocks/>
          </p:cNvCxnSpPr>
          <p:nvPr/>
        </p:nvCxnSpPr>
        <p:spPr>
          <a:xfrm flipH="1">
            <a:off x="5474014" y="2590800"/>
            <a:ext cx="793736"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6">
            <a:extLst>
              <a:ext uri="{FF2B5EF4-FFF2-40B4-BE49-F238E27FC236}">
                <a16:creationId xmlns:a16="http://schemas.microsoft.com/office/drawing/2014/main" xmlns="" id="{343E4A89-3037-38F5-640E-76468021C90E}"/>
              </a:ext>
            </a:extLst>
          </p:cNvPr>
          <p:cNvSpPr/>
          <p:nvPr/>
        </p:nvSpPr>
        <p:spPr>
          <a:xfrm>
            <a:off x="1283612" y="2414358"/>
            <a:ext cx="1688430" cy="709841"/>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The number is entered here</a:t>
            </a:r>
            <a:endParaRPr lang="ar-SA" dirty="0">
              <a:solidFill>
                <a:schemeClr val="tx1"/>
              </a:solidFill>
            </a:endParaRPr>
          </a:p>
        </p:txBody>
      </p:sp>
      <p:cxnSp>
        <p:nvCxnSpPr>
          <p:cNvPr id="13" name="Straight Arrow Connector 11">
            <a:extLst>
              <a:ext uri="{FF2B5EF4-FFF2-40B4-BE49-F238E27FC236}">
                <a16:creationId xmlns:a16="http://schemas.microsoft.com/office/drawing/2014/main" xmlns="" id="{0DFD4AD8-2E7F-6ECD-31AF-FCDE00D654D2}"/>
              </a:ext>
            </a:extLst>
          </p:cNvPr>
          <p:cNvCxnSpPr>
            <a:cxnSpLocks/>
          </p:cNvCxnSpPr>
          <p:nvPr/>
        </p:nvCxnSpPr>
        <p:spPr>
          <a:xfrm flipH="1">
            <a:off x="3128108" y="2657017"/>
            <a:ext cx="793736" cy="0"/>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14" name="Oval 27">
            <a:extLst>
              <a:ext uri="{FF2B5EF4-FFF2-40B4-BE49-F238E27FC236}">
                <a16:creationId xmlns:a16="http://schemas.microsoft.com/office/drawing/2014/main" xmlns="" id="{0FE491EC-89C8-3A81-3F59-7E41F05A441E}"/>
              </a:ext>
            </a:extLst>
          </p:cNvPr>
          <p:cNvSpPr/>
          <p:nvPr/>
        </p:nvSpPr>
        <p:spPr>
          <a:xfrm>
            <a:off x="8730420" y="1884204"/>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1</a:t>
            </a:r>
            <a:endParaRPr lang="ar-SA" dirty="0">
              <a:solidFill>
                <a:schemeClr val="tx1"/>
              </a:solidFill>
            </a:endParaRPr>
          </a:p>
        </p:txBody>
      </p:sp>
      <p:sp>
        <p:nvSpPr>
          <p:cNvPr id="15" name="Oval 27">
            <a:extLst>
              <a:ext uri="{FF2B5EF4-FFF2-40B4-BE49-F238E27FC236}">
                <a16:creationId xmlns:a16="http://schemas.microsoft.com/office/drawing/2014/main" xmlns="" id="{38B5DF8F-17E5-CCE6-24D5-8FA1ACAFE583}"/>
              </a:ext>
            </a:extLst>
          </p:cNvPr>
          <p:cNvSpPr/>
          <p:nvPr/>
        </p:nvSpPr>
        <p:spPr>
          <a:xfrm>
            <a:off x="1139057" y="2110346"/>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2</a:t>
            </a:r>
            <a:endParaRPr lang="ar-SA" dirty="0">
              <a:solidFill>
                <a:schemeClr val="tx1"/>
              </a:solidFill>
            </a:endParaRPr>
          </a:p>
        </p:txBody>
      </p:sp>
      <p:sp>
        <p:nvSpPr>
          <p:cNvPr id="16" name="Rectangle 6">
            <a:extLst>
              <a:ext uri="{FF2B5EF4-FFF2-40B4-BE49-F238E27FC236}">
                <a16:creationId xmlns:a16="http://schemas.microsoft.com/office/drawing/2014/main" xmlns="" id="{A91602C0-85BB-AED1-C8FA-7D6D37F2CD09}"/>
              </a:ext>
            </a:extLst>
          </p:cNvPr>
          <p:cNvSpPr/>
          <p:nvPr/>
        </p:nvSpPr>
        <p:spPr>
          <a:xfrm>
            <a:off x="6216226" y="3628735"/>
            <a:ext cx="2305186" cy="1019465"/>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lnSpc>
                <a:spcPct val="115000"/>
              </a:lnSpc>
              <a:spcAft>
                <a:spcPts val="1000"/>
              </a:spcAft>
            </a:pPr>
            <a:r>
              <a:rPr lang="en-US" sz="1600" dirty="0">
                <a:solidFill>
                  <a:schemeClr val="tx1"/>
                </a:solidFill>
              </a:rPr>
              <a:t>The inquiry button is pressed to display the information</a:t>
            </a:r>
            <a:endPar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17" name="Straight Arrow Connector 11">
            <a:extLst>
              <a:ext uri="{FF2B5EF4-FFF2-40B4-BE49-F238E27FC236}">
                <a16:creationId xmlns:a16="http://schemas.microsoft.com/office/drawing/2014/main" xmlns="" id="{753D180D-3F96-BFF7-76B4-78C7E7219C5C}"/>
              </a:ext>
            </a:extLst>
          </p:cNvPr>
          <p:cNvCxnSpPr>
            <a:cxnSpLocks/>
          </p:cNvCxnSpPr>
          <p:nvPr/>
        </p:nvCxnSpPr>
        <p:spPr>
          <a:xfrm flipH="1">
            <a:off x="5257800" y="3429000"/>
            <a:ext cx="793736" cy="0"/>
          </a:xfrm>
          <a:prstGeom prst="straightConnector1">
            <a:avLst/>
          </a:prstGeom>
          <a:ln w="38100">
            <a:solidFill>
              <a:schemeClr val="accent2">
                <a:lumMod val="75000"/>
              </a:schemeClr>
            </a:solidFill>
            <a:tailEnd type="arrow"/>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 name="Straight Connector 9">
            <a:extLst>
              <a:ext uri="{FF2B5EF4-FFF2-40B4-BE49-F238E27FC236}">
                <a16:creationId xmlns:a16="http://schemas.microsoft.com/office/drawing/2014/main" xmlns="" id="{CCC6992C-A12C-31E9-EDBB-CE511C214D03}"/>
              </a:ext>
            </a:extLst>
          </p:cNvPr>
          <p:cNvCxnSpPr>
            <a:cxnSpLocks/>
          </p:cNvCxnSpPr>
          <p:nvPr/>
        </p:nvCxnSpPr>
        <p:spPr>
          <a:xfrm flipV="1">
            <a:off x="5870882" y="3614047"/>
            <a:ext cx="0" cy="583782"/>
          </a:xfrm>
          <a:prstGeom prst="line">
            <a:avLst/>
          </a:prstGeom>
          <a:ln w="38100">
            <a:solidFill>
              <a:schemeClr val="accent2">
                <a:lumMod val="75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sp>
        <p:nvSpPr>
          <p:cNvPr id="21" name="Oval 27">
            <a:extLst>
              <a:ext uri="{FF2B5EF4-FFF2-40B4-BE49-F238E27FC236}">
                <a16:creationId xmlns:a16="http://schemas.microsoft.com/office/drawing/2014/main" xmlns="" id="{086DC40A-5161-818B-820B-E88B1AA94867}"/>
              </a:ext>
            </a:extLst>
          </p:cNvPr>
          <p:cNvSpPr/>
          <p:nvPr/>
        </p:nvSpPr>
        <p:spPr>
          <a:xfrm>
            <a:off x="8374277" y="3434151"/>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3</a:t>
            </a:r>
            <a:endParaRPr lang="ar-SA" dirty="0">
              <a:solidFill>
                <a:schemeClr val="tx1"/>
              </a:solidFill>
            </a:endParaRPr>
          </a:p>
        </p:txBody>
      </p:sp>
      <p:sp>
        <p:nvSpPr>
          <p:cNvPr id="19" name="Title 24"/>
          <p:cNvSpPr txBox="1">
            <a:spLocks/>
          </p:cNvSpPr>
          <p:nvPr/>
        </p:nvSpPr>
        <p:spPr>
          <a:xfrm>
            <a:off x="2178036" y="6858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Inquiry screen</a:t>
            </a:r>
            <a:endParaRPr lang="ar-SA" sz="3200" b="1" dirty="0" smtClean="0">
              <a:solidFill>
                <a:schemeClr val="bg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74154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10" name="Rectangle 6">
            <a:extLst>
              <a:ext uri="{FF2B5EF4-FFF2-40B4-BE49-F238E27FC236}">
                <a16:creationId xmlns:a16="http://schemas.microsoft.com/office/drawing/2014/main" xmlns="" id="{BB456A58-C2AB-3B50-EF14-4CE9469B18A5}"/>
              </a:ext>
            </a:extLst>
          </p:cNvPr>
          <p:cNvSpPr/>
          <p:nvPr/>
        </p:nvSpPr>
        <p:spPr>
          <a:xfrm>
            <a:off x="5943600" y="2276649"/>
            <a:ext cx="2659626" cy="846171"/>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lnSpc>
                <a:spcPct val="115000"/>
              </a:lnSpc>
              <a:spcAft>
                <a:spcPts val="1000"/>
              </a:spcAft>
            </a:pPr>
            <a:r>
              <a:rPr lang="en-US" sz="1600" dirty="0">
                <a:solidFill>
                  <a:schemeClr val="tx1"/>
                </a:solidFill>
              </a:rPr>
              <a:t>Options through which you can search for beneficiary information</a:t>
            </a:r>
            <a:endPar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 name="صورة 1">
            <a:extLst>
              <a:ext uri="{FF2B5EF4-FFF2-40B4-BE49-F238E27FC236}">
                <a16:creationId xmlns:a16="http://schemas.microsoft.com/office/drawing/2014/main" xmlns="" id="{A7B9AD1A-A124-DB4D-AA67-A672C1BE172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4601" y="1884204"/>
            <a:ext cx="2404427" cy="42734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 name="Straight Arrow Connector 11">
            <a:extLst>
              <a:ext uri="{FF2B5EF4-FFF2-40B4-BE49-F238E27FC236}">
                <a16:creationId xmlns:a16="http://schemas.microsoft.com/office/drawing/2014/main" xmlns="" id="{32CB104B-FD9F-E8B8-F07C-CD7C5E6F728C}"/>
              </a:ext>
            </a:extLst>
          </p:cNvPr>
          <p:cNvCxnSpPr>
            <a:cxnSpLocks/>
          </p:cNvCxnSpPr>
          <p:nvPr/>
        </p:nvCxnSpPr>
        <p:spPr>
          <a:xfrm flipH="1">
            <a:off x="5002441" y="2699735"/>
            <a:ext cx="941159"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itle 24"/>
          <p:cNvSpPr txBox="1">
            <a:spLocks/>
          </p:cNvSpPr>
          <p:nvPr/>
        </p:nvSpPr>
        <p:spPr>
          <a:xfrm>
            <a:off x="2190736" y="6096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Inquiry screen</a:t>
            </a:r>
            <a:endParaRPr lang="ar-SA" sz="3200" b="1" dirty="0" smtClean="0">
              <a:solidFill>
                <a:schemeClr val="bg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64962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22123" y="0"/>
            <a:ext cx="9144000" cy="6858000"/>
          </a:xfrm>
          <a:prstGeom prst="rect">
            <a:avLst/>
          </a:prstGeom>
        </p:spPr>
      </p:pic>
      <p:sp>
        <p:nvSpPr>
          <p:cNvPr id="25" name="Title 24"/>
          <p:cNvSpPr>
            <a:spLocks noGrp="1"/>
          </p:cNvSpPr>
          <p:nvPr>
            <p:ph type="title"/>
          </p:nvPr>
        </p:nvSpPr>
        <p:spPr>
          <a:xfrm>
            <a:off x="2651023" y="381000"/>
            <a:ext cx="3886200" cy="896581"/>
          </a:xfrm>
        </p:spPr>
        <p:style>
          <a:lnRef idx="0">
            <a:schemeClr val="accent2"/>
          </a:lnRef>
          <a:fillRef idx="3">
            <a:schemeClr val="accent2"/>
          </a:fillRef>
          <a:effectRef idx="3">
            <a:schemeClr val="accent2"/>
          </a:effectRef>
          <a:fontRef idx="minor">
            <a:schemeClr val="lt1"/>
          </a:fontRef>
        </p:style>
        <p:txBody>
          <a:bodyPr>
            <a:normAutofit fontScale="90000"/>
          </a:bodyPr>
          <a:lstStyle/>
          <a:p>
            <a:pPr rtl="1">
              <a:lnSpc>
                <a:spcPct val="115000"/>
              </a:lnSpc>
              <a:spcBef>
                <a:spcPts val="0"/>
              </a:spcBef>
              <a:spcAft>
                <a:spcPts val="1000"/>
              </a:spcAft>
            </a:pPr>
            <a:r>
              <a:rPr lang="en-US" sz="3200" dirty="0"/>
              <a:t>Home screen in the system</a:t>
            </a:r>
            <a:endParaRPr lang="en-US" sz="3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3" name="صورة 2">
            <a:extLst>
              <a:ext uri="{FF2B5EF4-FFF2-40B4-BE49-F238E27FC236}">
                <a16:creationId xmlns:a16="http://schemas.microsoft.com/office/drawing/2014/main" xmlns="" id="{43FEBA8B-9E56-1B4C-5240-D617E562B3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791"/>
          <a:stretch/>
        </p:blipFill>
        <p:spPr>
          <a:xfrm>
            <a:off x="3514116" y="4191000"/>
            <a:ext cx="2115767" cy="21295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صورة 5">
            <a:extLst>
              <a:ext uri="{FF2B5EF4-FFF2-40B4-BE49-F238E27FC236}">
                <a16:creationId xmlns:a16="http://schemas.microsoft.com/office/drawing/2014/main" xmlns="" id="{47C598CA-CDFB-207F-55AD-BCB70C13FB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5555"/>
          <a:stretch/>
        </p:blipFill>
        <p:spPr>
          <a:xfrm>
            <a:off x="3514116" y="1465619"/>
            <a:ext cx="2115767" cy="272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05608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pic>
        <p:nvPicPr>
          <p:cNvPr id="4" name="صورة 3">
            <a:extLst>
              <a:ext uri="{FF2B5EF4-FFF2-40B4-BE49-F238E27FC236}">
                <a16:creationId xmlns:a16="http://schemas.microsoft.com/office/drawing/2014/main" xmlns="" id="{57ED1A2D-D9A0-1C8F-B52D-419D00A0E5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676400"/>
            <a:ext cx="2261273" cy="4522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6">
            <a:extLst>
              <a:ext uri="{FF2B5EF4-FFF2-40B4-BE49-F238E27FC236}">
                <a16:creationId xmlns:a16="http://schemas.microsoft.com/office/drawing/2014/main" xmlns="" id="{00A37A18-1D72-F9CC-E2FF-1A6BBB6934B4}"/>
              </a:ext>
            </a:extLst>
          </p:cNvPr>
          <p:cNvSpPr/>
          <p:nvPr/>
        </p:nvSpPr>
        <p:spPr>
          <a:xfrm>
            <a:off x="5121268" y="3429000"/>
            <a:ext cx="2261272" cy="2247899"/>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Through this icon, a backup copy of the device’s internal data can be made, provided that the user has permission to make a backup copy.</a:t>
            </a:r>
            <a:endParaRPr lang="ar-SA" dirty="0">
              <a:solidFill>
                <a:schemeClr val="tx1"/>
              </a:solidFill>
            </a:endParaRPr>
          </a:p>
        </p:txBody>
      </p:sp>
      <p:cxnSp>
        <p:nvCxnSpPr>
          <p:cNvPr id="6" name="Straight Arrow Connector 11">
            <a:extLst>
              <a:ext uri="{FF2B5EF4-FFF2-40B4-BE49-F238E27FC236}">
                <a16:creationId xmlns:a16="http://schemas.microsoft.com/office/drawing/2014/main" xmlns="" id="{D8C3DE28-C55A-DA3A-CD94-8322D810145C}"/>
              </a:ext>
            </a:extLst>
          </p:cNvPr>
          <p:cNvCxnSpPr>
            <a:cxnSpLocks/>
          </p:cNvCxnSpPr>
          <p:nvPr/>
        </p:nvCxnSpPr>
        <p:spPr>
          <a:xfrm flipH="1">
            <a:off x="4327532" y="4953000"/>
            <a:ext cx="793736" cy="0"/>
          </a:xfrm>
          <a:prstGeom prst="straightConnector1">
            <a:avLst/>
          </a:prstGeom>
          <a:ln w="38100">
            <a:solidFill>
              <a:schemeClr val="accent2">
                <a:lumMod val="75000"/>
              </a:schemeClr>
            </a:solidFill>
            <a:tailEnd type="arrow"/>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pic>
        <p:nvPicPr>
          <p:cNvPr id="2" name="صورة 1">
            <a:extLst>
              <a:ext uri="{FF2B5EF4-FFF2-40B4-BE49-F238E27FC236}">
                <a16:creationId xmlns:a16="http://schemas.microsoft.com/office/drawing/2014/main" xmlns="" id="{22E88D8C-21FF-BA71-94AE-F061D777FEC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2012" b="35766"/>
          <a:stretch/>
        </p:blipFill>
        <p:spPr>
          <a:xfrm>
            <a:off x="2209800" y="3002503"/>
            <a:ext cx="2252673" cy="550653"/>
          </a:xfrm>
          <a:prstGeom prst="rect">
            <a:avLst/>
          </a:prstGeom>
        </p:spPr>
      </p:pic>
      <p:sp>
        <p:nvSpPr>
          <p:cNvPr id="8" name="Title 24"/>
          <p:cNvSpPr txBox="1">
            <a:spLocks/>
          </p:cNvSpPr>
          <p:nvPr/>
        </p:nvSpPr>
        <p:spPr>
          <a:xfrm>
            <a:off x="1828800" y="331528"/>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Backup</a:t>
            </a:r>
            <a:endParaRPr lang="ar-SA" sz="3200" b="1" dirty="0" smtClean="0">
              <a:solidFill>
                <a:schemeClr val="bg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46617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pic>
        <p:nvPicPr>
          <p:cNvPr id="4" name="صورة 3">
            <a:extLst>
              <a:ext uri="{FF2B5EF4-FFF2-40B4-BE49-F238E27FC236}">
                <a16:creationId xmlns:a16="http://schemas.microsoft.com/office/drawing/2014/main" xmlns="" id="{8FB2956D-CF9F-230D-5053-98B57F83284A}"/>
              </a:ext>
            </a:extLst>
          </p:cNvPr>
          <p:cNvPicPr>
            <a:picLocks noChangeAspect="1"/>
          </p:cNvPicPr>
          <p:nvPr/>
        </p:nvPicPr>
        <p:blipFill>
          <a:blip r:embed="rId3"/>
          <a:stretch>
            <a:fillRect/>
          </a:stretch>
        </p:blipFill>
        <p:spPr>
          <a:xfrm>
            <a:off x="4648200" y="1752600"/>
            <a:ext cx="2246975" cy="45030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xmlns="" id="{40078BD4-5FC6-0661-B1BE-DB3281B15BB6}"/>
              </a:ext>
            </a:extLst>
          </p:cNvPr>
          <p:cNvSpPr/>
          <p:nvPr/>
        </p:nvSpPr>
        <p:spPr>
          <a:xfrm>
            <a:off x="1899782" y="4572000"/>
            <a:ext cx="2246975" cy="915629"/>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Using the exit icon we can exit the application</a:t>
            </a:r>
            <a:endParaRPr lang="ar-SA" dirty="0">
              <a:solidFill>
                <a:schemeClr val="tx1"/>
              </a:solidFill>
            </a:endParaRPr>
          </a:p>
        </p:txBody>
      </p:sp>
      <p:cxnSp>
        <p:nvCxnSpPr>
          <p:cNvPr id="8" name="Straight Arrow Connector 11">
            <a:extLst>
              <a:ext uri="{FF2B5EF4-FFF2-40B4-BE49-F238E27FC236}">
                <a16:creationId xmlns:a16="http://schemas.microsoft.com/office/drawing/2014/main" xmlns="" id="{74631512-9CC6-79F4-75E0-721E3A523303}"/>
              </a:ext>
            </a:extLst>
          </p:cNvPr>
          <p:cNvCxnSpPr>
            <a:cxnSpLocks/>
          </p:cNvCxnSpPr>
          <p:nvPr/>
        </p:nvCxnSpPr>
        <p:spPr>
          <a:xfrm flipH="1">
            <a:off x="4339823" y="5029815"/>
            <a:ext cx="793736" cy="0"/>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pic>
        <p:nvPicPr>
          <p:cNvPr id="3" name="صورة 2">
            <a:extLst>
              <a:ext uri="{FF2B5EF4-FFF2-40B4-BE49-F238E27FC236}">
                <a16:creationId xmlns:a16="http://schemas.microsoft.com/office/drawing/2014/main" xmlns="" id="{57956592-3CF5-0D9D-609A-8800C66233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2012" b="35766"/>
          <a:stretch/>
        </p:blipFill>
        <p:spPr>
          <a:xfrm>
            <a:off x="4648200" y="3082828"/>
            <a:ext cx="2252673" cy="550653"/>
          </a:xfrm>
          <a:prstGeom prst="rect">
            <a:avLst/>
          </a:prstGeom>
        </p:spPr>
      </p:pic>
      <p:sp>
        <p:nvSpPr>
          <p:cNvPr id="9" name="Title 24"/>
          <p:cNvSpPr txBox="1">
            <a:spLocks/>
          </p:cNvSpPr>
          <p:nvPr/>
        </p:nvSpPr>
        <p:spPr>
          <a:xfrm>
            <a:off x="2203657" y="584199"/>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a:t>Online inquiry</a:t>
            </a:r>
            <a:endParaRPr lang="ar-SA" sz="3200" b="1" dirty="0" smtClean="0">
              <a:solidFill>
                <a:schemeClr val="bg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84252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19665" y="0"/>
            <a:ext cx="9144000" cy="6858000"/>
          </a:xfrm>
          <a:prstGeom prst="rect">
            <a:avLst/>
          </a:prstGeom>
        </p:spPr>
      </p:pic>
      <p:sp>
        <p:nvSpPr>
          <p:cNvPr id="2" name="Rectangle 6">
            <a:extLst>
              <a:ext uri="{FF2B5EF4-FFF2-40B4-BE49-F238E27FC236}">
                <a16:creationId xmlns:a16="http://schemas.microsoft.com/office/drawing/2014/main" xmlns="" id="{CB465FC6-E4CB-C3AE-5107-0235603409CA}"/>
              </a:ext>
            </a:extLst>
          </p:cNvPr>
          <p:cNvSpPr/>
          <p:nvPr/>
        </p:nvSpPr>
        <p:spPr>
          <a:xfrm>
            <a:off x="5562599" y="2885406"/>
            <a:ext cx="2743199" cy="1153194"/>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To enter the disbursement screen, click on the icon showing transfer disbursement</a:t>
            </a:r>
            <a:endParaRPr lang="ar-SA" b="1" dirty="0">
              <a:solidFill>
                <a:schemeClr val="tx1"/>
              </a:solidFill>
            </a:endParaRPr>
          </a:p>
        </p:txBody>
      </p:sp>
      <p:cxnSp>
        <p:nvCxnSpPr>
          <p:cNvPr id="3" name="Straight Connector 9">
            <a:extLst>
              <a:ext uri="{FF2B5EF4-FFF2-40B4-BE49-F238E27FC236}">
                <a16:creationId xmlns:a16="http://schemas.microsoft.com/office/drawing/2014/main" xmlns="" id="{5A47863C-04CA-7290-6635-0EAD4CB084F3}"/>
              </a:ext>
            </a:extLst>
          </p:cNvPr>
          <p:cNvCxnSpPr>
            <a:cxnSpLocks/>
          </p:cNvCxnSpPr>
          <p:nvPr/>
        </p:nvCxnSpPr>
        <p:spPr>
          <a:xfrm flipV="1">
            <a:off x="7010400" y="2350201"/>
            <a:ext cx="0" cy="535205"/>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صورة 4">
            <a:extLst>
              <a:ext uri="{FF2B5EF4-FFF2-40B4-BE49-F238E27FC236}">
                <a16:creationId xmlns:a16="http://schemas.microsoft.com/office/drawing/2014/main" xmlns="" id="{3464BBC7-76C4-F583-5194-E9AF9A0684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1431369"/>
            <a:ext cx="2209800" cy="441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11">
            <a:extLst>
              <a:ext uri="{FF2B5EF4-FFF2-40B4-BE49-F238E27FC236}">
                <a16:creationId xmlns:a16="http://schemas.microsoft.com/office/drawing/2014/main" xmlns="" id="{D7F81AC4-401D-CAC9-4BDC-25A21619EEB6}"/>
              </a:ext>
            </a:extLst>
          </p:cNvPr>
          <p:cNvCxnSpPr>
            <a:cxnSpLocks/>
          </p:cNvCxnSpPr>
          <p:nvPr/>
        </p:nvCxnSpPr>
        <p:spPr>
          <a:xfrm flipH="1">
            <a:off x="4876800" y="2350201"/>
            <a:ext cx="2133600"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itle 24"/>
          <p:cNvSpPr txBox="1">
            <a:spLocks/>
          </p:cNvSpPr>
          <p:nvPr/>
        </p:nvSpPr>
        <p:spPr>
          <a:xfrm>
            <a:off x="2362200" y="3810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b="1" dirty="0"/>
              <a:t>Data collection/matching/disbursement screen</a:t>
            </a:r>
            <a:endPar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2101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7374" y="0"/>
            <a:ext cx="9144000" cy="6858000"/>
          </a:xfrm>
          <a:prstGeom prst="rect">
            <a:avLst/>
          </a:prstGeom>
        </p:spPr>
      </p:pic>
      <p:pic>
        <p:nvPicPr>
          <p:cNvPr id="21" name="Picture 2" descr="C:\Users\Shatha Aziz\Downloads\WhatsApp Image 2023-12-30 at 11.26.24 P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330" y="1580691"/>
            <a:ext cx="2055580" cy="45307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2" name="Rectangle 6">
            <a:extLst>
              <a:ext uri="{FF2B5EF4-FFF2-40B4-BE49-F238E27FC236}">
                <a16:creationId xmlns:a16="http://schemas.microsoft.com/office/drawing/2014/main" xmlns="" id="{8302B9C1-0C65-FDDC-DAC2-C2271F1B931F}"/>
              </a:ext>
            </a:extLst>
          </p:cNvPr>
          <p:cNvSpPr/>
          <p:nvPr/>
        </p:nvSpPr>
        <p:spPr>
          <a:xfrm>
            <a:off x="5160713" y="2717245"/>
            <a:ext cx="2138818" cy="1368977"/>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The beneficiary number, ID, or transfer number is written Then press the search button to fill the transfer information on the screen</a:t>
            </a:r>
          </a:p>
        </p:txBody>
      </p:sp>
      <p:cxnSp>
        <p:nvCxnSpPr>
          <p:cNvPr id="23" name="Straight Connector 9">
            <a:extLst>
              <a:ext uri="{FF2B5EF4-FFF2-40B4-BE49-F238E27FC236}">
                <a16:creationId xmlns:a16="http://schemas.microsoft.com/office/drawing/2014/main" xmlns="" id="{4ADEEDBD-D0EE-C160-4D01-5E83CCF2553B}"/>
              </a:ext>
            </a:extLst>
          </p:cNvPr>
          <p:cNvCxnSpPr>
            <a:cxnSpLocks/>
          </p:cNvCxnSpPr>
          <p:nvPr/>
        </p:nvCxnSpPr>
        <p:spPr>
          <a:xfrm flipV="1">
            <a:off x="5729597" y="2183841"/>
            <a:ext cx="0" cy="53340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6">
            <a:extLst>
              <a:ext uri="{FF2B5EF4-FFF2-40B4-BE49-F238E27FC236}">
                <a16:creationId xmlns:a16="http://schemas.microsoft.com/office/drawing/2014/main" xmlns="" id="{9AD28559-EF2A-1B78-CBD9-BD0DAB586D10}"/>
              </a:ext>
            </a:extLst>
          </p:cNvPr>
          <p:cNvSpPr/>
          <p:nvPr/>
        </p:nvSpPr>
        <p:spPr>
          <a:xfrm>
            <a:off x="321448" y="2322723"/>
            <a:ext cx="1642439" cy="1079009"/>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Exchange via barcode reading Determine the disbursement method</a:t>
            </a:r>
          </a:p>
        </p:txBody>
      </p:sp>
      <p:cxnSp>
        <p:nvCxnSpPr>
          <p:cNvPr id="52" name="Straight Connector 9">
            <a:extLst>
              <a:ext uri="{FF2B5EF4-FFF2-40B4-BE49-F238E27FC236}">
                <a16:creationId xmlns:a16="http://schemas.microsoft.com/office/drawing/2014/main" xmlns="" id="{0023117B-268E-6273-8C1A-A967C8D90B9A}"/>
              </a:ext>
            </a:extLst>
          </p:cNvPr>
          <p:cNvCxnSpPr>
            <a:cxnSpLocks/>
          </p:cNvCxnSpPr>
          <p:nvPr/>
        </p:nvCxnSpPr>
        <p:spPr>
          <a:xfrm flipV="1">
            <a:off x="1666223" y="2197362"/>
            <a:ext cx="0" cy="15135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1">
            <a:extLst>
              <a:ext uri="{FF2B5EF4-FFF2-40B4-BE49-F238E27FC236}">
                <a16:creationId xmlns:a16="http://schemas.microsoft.com/office/drawing/2014/main" xmlns="" id="{D0129D9B-0240-3D42-6EFB-9B159ED854E5}"/>
              </a:ext>
            </a:extLst>
          </p:cNvPr>
          <p:cNvCxnSpPr>
            <a:cxnSpLocks/>
          </p:cNvCxnSpPr>
          <p:nvPr/>
        </p:nvCxnSpPr>
        <p:spPr>
          <a:xfrm flipH="1" flipV="1">
            <a:off x="1818623" y="2197362"/>
            <a:ext cx="1277752" cy="10437"/>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27" name="Rectangle 6">
            <a:extLst>
              <a:ext uri="{FF2B5EF4-FFF2-40B4-BE49-F238E27FC236}">
                <a16:creationId xmlns:a16="http://schemas.microsoft.com/office/drawing/2014/main" xmlns="" id="{B61A5AF1-2323-8F4C-B4FC-252ADC5E4F6A}"/>
              </a:ext>
            </a:extLst>
          </p:cNvPr>
          <p:cNvSpPr/>
          <p:nvPr/>
        </p:nvSpPr>
        <p:spPr>
          <a:xfrm>
            <a:off x="5334000" y="4572000"/>
            <a:ext cx="2590800" cy="1525884"/>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When modifying a disbursement transfer, search by the transfer number or beneficiary number and then press the edit button to modify the disbursement information.</a:t>
            </a:r>
          </a:p>
        </p:txBody>
      </p:sp>
      <p:cxnSp>
        <p:nvCxnSpPr>
          <p:cNvPr id="32" name="Straight Arrow Connector 11">
            <a:extLst>
              <a:ext uri="{FF2B5EF4-FFF2-40B4-BE49-F238E27FC236}">
                <a16:creationId xmlns:a16="http://schemas.microsoft.com/office/drawing/2014/main" xmlns="" id="{B7E36A44-5107-0FBA-4B97-B595E24E905A}"/>
              </a:ext>
            </a:extLst>
          </p:cNvPr>
          <p:cNvCxnSpPr>
            <a:cxnSpLocks/>
          </p:cNvCxnSpPr>
          <p:nvPr/>
        </p:nvCxnSpPr>
        <p:spPr>
          <a:xfrm flipH="1">
            <a:off x="4657659" y="5638800"/>
            <a:ext cx="676341"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11">
            <a:extLst>
              <a:ext uri="{FF2B5EF4-FFF2-40B4-BE49-F238E27FC236}">
                <a16:creationId xmlns:a16="http://schemas.microsoft.com/office/drawing/2014/main" xmlns="" id="{29736F25-BC31-5498-DC7C-E6CB41BE36B6}"/>
              </a:ext>
            </a:extLst>
          </p:cNvPr>
          <p:cNvCxnSpPr>
            <a:cxnSpLocks/>
          </p:cNvCxnSpPr>
          <p:nvPr/>
        </p:nvCxnSpPr>
        <p:spPr>
          <a:xfrm flipH="1">
            <a:off x="4114800" y="2177843"/>
            <a:ext cx="1614797" cy="19519"/>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11">
            <a:extLst>
              <a:ext uri="{FF2B5EF4-FFF2-40B4-BE49-F238E27FC236}">
                <a16:creationId xmlns:a16="http://schemas.microsoft.com/office/drawing/2014/main" xmlns="" id="{3E1DF45F-5365-1BF7-01E2-C2C21C9533DA}"/>
              </a:ext>
            </a:extLst>
          </p:cNvPr>
          <p:cNvCxnSpPr>
            <a:cxnSpLocks/>
          </p:cNvCxnSpPr>
          <p:nvPr/>
        </p:nvCxnSpPr>
        <p:spPr>
          <a:xfrm flipH="1">
            <a:off x="4727008" y="2057400"/>
            <a:ext cx="1503114"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11">
            <a:extLst>
              <a:ext uri="{FF2B5EF4-FFF2-40B4-BE49-F238E27FC236}">
                <a16:creationId xmlns:a16="http://schemas.microsoft.com/office/drawing/2014/main" xmlns="" id="{85FDB04D-DC39-5B34-BB04-C1F1B3A28DAE}"/>
              </a:ext>
            </a:extLst>
          </p:cNvPr>
          <p:cNvCxnSpPr>
            <a:cxnSpLocks/>
          </p:cNvCxnSpPr>
          <p:nvPr/>
        </p:nvCxnSpPr>
        <p:spPr>
          <a:xfrm flipH="1">
            <a:off x="2362200" y="5638800"/>
            <a:ext cx="1508665" cy="0"/>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9" name="Rectangle 6">
            <a:extLst>
              <a:ext uri="{FF2B5EF4-FFF2-40B4-BE49-F238E27FC236}">
                <a16:creationId xmlns:a16="http://schemas.microsoft.com/office/drawing/2014/main" xmlns="" id="{375547EB-2EF4-2C6E-C81B-489D6DA95FAC}"/>
              </a:ext>
            </a:extLst>
          </p:cNvPr>
          <p:cNvSpPr/>
          <p:nvPr/>
        </p:nvSpPr>
        <p:spPr>
          <a:xfrm>
            <a:off x="211717" y="4783029"/>
            <a:ext cx="2138818" cy="1368977"/>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When the beneficiary's information is completed, the disbursement button is clicked to complete the disbursement process</a:t>
            </a:r>
          </a:p>
        </p:txBody>
      </p:sp>
      <p:sp>
        <p:nvSpPr>
          <p:cNvPr id="10" name="Rectangle 6">
            <a:extLst>
              <a:ext uri="{FF2B5EF4-FFF2-40B4-BE49-F238E27FC236}">
                <a16:creationId xmlns:a16="http://schemas.microsoft.com/office/drawing/2014/main" xmlns="" id="{308949E7-96B8-0976-5987-DA6605933FAA}"/>
              </a:ext>
            </a:extLst>
          </p:cNvPr>
          <p:cNvSpPr/>
          <p:nvPr/>
        </p:nvSpPr>
        <p:spPr>
          <a:xfrm>
            <a:off x="5945101" y="1692247"/>
            <a:ext cx="1626318" cy="898553"/>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Exchange screen To clear the screen, we press the New button</a:t>
            </a:r>
          </a:p>
        </p:txBody>
      </p:sp>
      <p:sp>
        <p:nvSpPr>
          <p:cNvPr id="18" name="Title 24"/>
          <p:cNvSpPr txBox="1">
            <a:spLocks/>
          </p:cNvSpPr>
          <p:nvPr/>
        </p:nvSpPr>
        <p:spPr>
          <a:xfrm>
            <a:off x="2058901" y="532194"/>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Exchange screen</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cxnSp>
        <p:nvCxnSpPr>
          <p:cNvPr id="19" name="Straight Arrow Connector 11">
            <a:extLst>
              <a:ext uri="{FF2B5EF4-FFF2-40B4-BE49-F238E27FC236}">
                <a16:creationId xmlns="" xmlns:a16="http://schemas.microsoft.com/office/drawing/2014/main" id="{85FDB04D-DC39-5B34-BB04-C1F1B3A28DAE}"/>
              </a:ext>
            </a:extLst>
          </p:cNvPr>
          <p:cNvCxnSpPr>
            <a:cxnSpLocks/>
          </p:cNvCxnSpPr>
          <p:nvPr/>
        </p:nvCxnSpPr>
        <p:spPr>
          <a:xfrm flipH="1">
            <a:off x="2089707" y="4184255"/>
            <a:ext cx="1384160" cy="0"/>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20" name="Rectangle 6">
            <a:extLst>
              <a:ext uri="{FF2B5EF4-FFF2-40B4-BE49-F238E27FC236}">
                <a16:creationId xmlns="" xmlns:a16="http://schemas.microsoft.com/office/drawing/2014/main" id="{375547EB-2EF4-2C6E-C81B-489D6DA95FAC}"/>
              </a:ext>
            </a:extLst>
          </p:cNvPr>
          <p:cNvSpPr/>
          <p:nvPr/>
        </p:nvSpPr>
        <p:spPr>
          <a:xfrm>
            <a:off x="172852" y="3652602"/>
            <a:ext cx="1962308" cy="664524"/>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Determine the disbursement method</a:t>
            </a:r>
            <a:endParaRPr lang="en-US" sz="1400" b="1" dirty="0">
              <a:solidFill>
                <a:schemeClr val="tx1"/>
              </a:solidFill>
            </a:endParaRPr>
          </a:p>
        </p:txBody>
      </p:sp>
    </p:spTree>
    <p:extLst>
      <p:ext uri="{BB962C8B-B14F-4D97-AF65-F5344CB8AC3E}">
        <p14:creationId xmlns:p14="http://schemas.microsoft.com/office/powerpoint/2010/main" val="2657750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sp>
        <p:nvSpPr>
          <p:cNvPr id="13" name="Rectangle 6">
            <a:extLst>
              <a:ext uri="{FF2B5EF4-FFF2-40B4-BE49-F238E27FC236}">
                <a16:creationId xmlns:a16="http://schemas.microsoft.com/office/drawing/2014/main" xmlns="" id="{18DF4AF6-7800-798A-818D-295D39DB78FE}"/>
              </a:ext>
            </a:extLst>
          </p:cNvPr>
          <p:cNvSpPr/>
          <p:nvPr/>
        </p:nvSpPr>
        <p:spPr>
          <a:xfrm>
            <a:off x="5410200" y="3162611"/>
            <a:ext cx="2138818" cy="131444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The beneficiary number or transfer number is written and then the execute button is pressed to fill the transfer information on the screen</a:t>
            </a:r>
          </a:p>
        </p:txBody>
      </p:sp>
      <p:sp>
        <p:nvSpPr>
          <p:cNvPr id="15" name="Oval 27">
            <a:extLst>
              <a:ext uri="{FF2B5EF4-FFF2-40B4-BE49-F238E27FC236}">
                <a16:creationId xmlns:a16="http://schemas.microsoft.com/office/drawing/2014/main" xmlns="" id="{1746317C-0DC8-3E43-DCE0-10DBFA831987}"/>
              </a:ext>
            </a:extLst>
          </p:cNvPr>
          <p:cNvSpPr/>
          <p:nvPr/>
        </p:nvSpPr>
        <p:spPr>
          <a:xfrm>
            <a:off x="7396618" y="2893451"/>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1</a:t>
            </a:r>
          </a:p>
        </p:txBody>
      </p:sp>
      <p:cxnSp>
        <p:nvCxnSpPr>
          <p:cNvPr id="23" name="Straight Connector 9">
            <a:extLst>
              <a:ext uri="{FF2B5EF4-FFF2-40B4-BE49-F238E27FC236}">
                <a16:creationId xmlns:a16="http://schemas.microsoft.com/office/drawing/2014/main" xmlns="" id="{4ADEEDBD-D0EE-C160-4D01-5E83CCF2553B}"/>
              </a:ext>
            </a:extLst>
          </p:cNvPr>
          <p:cNvCxnSpPr>
            <a:cxnSpLocks/>
          </p:cNvCxnSpPr>
          <p:nvPr/>
        </p:nvCxnSpPr>
        <p:spPr>
          <a:xfrm flipV="1">
            <a:off x="6474391" y="2629207"/>
            <a:ext cx="0" cy="53340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صورة 4">
            <a:extLst>
              <a:ext uri="{FF2B5EF4-FFF2-40B4-BE49-F238E27FC236}">
                <a16:creationId xmlns:a16="http://schemas.microsoft.com/office/drawing/2014/main" xmlns="" id="{D3039301-E014-E0DA-684E-28986826C9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5405" y="1545670"/>
            <a:ext cx="2552700" cy="4800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11">
            <a:extLst>
              <a:ext uri="{FF2B5EF4-FFF2-40B4-BE49-F238E27FC236}">
                <a16:creationId xmlns:a16="http://schemas.microsoft.com/office/drawing/2014/main" xmlns="" id="{882C7DD9-E16C-F185-C3CE-25EE6A8F4298}"/>
              </a:ext>
            </a:extLst>
          </p:cNvPr>
          <p:cNvCxnSpPr>
            <a:cxnSpLocks/>
          </p:cNvCxnSpPr>
          <p:nvPr/>
        </p:nvCxnSpPr>
        <p:spPr>
          <a:xfrm flipH="1">
            <a:off x="4878105" y="2601712"/>
            <a:ext cx="1596286"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itle 24"/>
          <p:cNvSpPr txBox="1">
            <a:spLocks/>
          </p:cNvSpPr>
          <p:nvPr/>
        </p:nvSpPr>
        <p:spPr>
          <a:xfrm>
            <a:off x="2588191" y="4572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Exchange process</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1791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cxnSp>
        <p:nvCxnSpPr>
          <p:cNvPr id="12" name="Straight Arrow Connector 11">
            <a:extLst>
              <a:ext uri="{FF2B5EF4-FFF2-40B4-BE49-F238E27FC236}">
                <a16:creationId xmlns:a16="http://schemas.microsoft.com/office/drawing/2014/main" xmlns="" id="{E1525AB2-022F-4765-E236-351EEB6C3551}"/>
              </a:ext>
            </a:extLst>
          </p:cNvPr>
          <p:cNvCxnSpPr>
            <a:cxnSpLocks/>
          </p:cNvCxnSpPr>
          <p:nvPr/>
        </p:nvCxnSpPr>
        <p:spPr>
          <a:xfrm flipH="1">
            <a:off x="4343400" y="2209800"/>
            <a:ext cx="2133600"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6">
            <a:extLst>
              <a:ext uri="{FF2B5EF4-FFF2-40B4-BE49-F238E27FC236}">
                <a16:creationId xmlns:a16="http://schemas.microsoft.com/office/drawing/2014/main" xmlns="" id="{18DF4AF6-7800-798A-818D-295D39DB78FE}"/>
              </a:ext>
            </a:extLst>
          </p:cNvPr>
          <p:cNvSpPr/>
          <p:nvPr/>
        </p:nvSpPr>
        <p:spPr>
          <a:xfrm>
            <a:off x="4803061" y="2743203"/>
            <a:ext cx="2745957" cy="1904995"/>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If you enter the beneficiary number and he has more than one transfer, this screen will appear containing all the beneficiary’s transfers, and one of the transfers will be selected to fill in its information in the matching screen.</a:t>
            </a:r>
          </a:p>
        </p:txBody>
      </p:sp>
      <p:sp>
        <p:nvSpPr>
          <p:cNvPr id="15" name="Oval 27">
            <a:extLst>
              <a:ext uri="{FF2B5EF4-FFF2-40B4-BE49-F238E27FC236}">
                <a16:creationId xmlns:a16="http://schemas.microsoft.com/office/drawing/2014/main" xmlns="" id="{1746317C-0DC8-3E43-DCE0-10DBFA831987}"/>
              </a:ext>
            </a:extLst>
          </p:cNvPr>
          <p:cNvSpPr/>
          <p:nvPr/>
        </p:nvSpPr>
        <p:spPr>
          <a:xfrm>
            <a:off x="7392938" y="2488645"/>
            <a:ext cx="304800" cy="4572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2</a:t>
            </a:r>
          </a:p>
        </p:txBody>
      </p:sp>
      <p:cxnSp>
        <p:nvCxnSpPr>
          <p:cNvPr id="16" name="Straight Connector 9">
            <a:extLst>
              <a:ext uri="{FF2B5EF4-FFF2-40B4-BE49-F238E27FC236}">
                <a16:creationId xmlns:a16="http://schemas.microsoft.com/office/drawing/2014/main" xmlns="" id="{94097211-B0C1-8D9B-475C-FB7FC81F2A69}"/>
              </a:ext>
            </a:extLst>
          </p:cNvPr>
          <p:cNvCxnSpPr>
            <a:cxnSpLocks/>
          </p:cNvCxnSpPr>
          <p:nvPr/>
        </p:nvCxnSpPr>
        <p:spPr>
          <a:xfrm flipV="1">
            <a:off x="6477000" y="2209800"/>
            <a:ext cx="0" cy="53340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صورة 1">
            <a:extLst>
              <a:ext uri="{FF2B5EF4-FFF2-40B4-BE49-F238E27FC236}">
                <a16:creationId xmlns:a16="http://schemas.microsoft.com/office/drawing/2014/main" xmlns="" id="{77E3EF4D-CC31-979B-C38A-802E8994E9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2893" y="1333500"/>
            <a:ext cx="2362200" cy="4724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itle 24"/>
          <p:cNvSpPr txBox="1">
            <a:spLocks/>
          </p:cNvSpPr>
          <p:nvPr/>
        </p:nvSpPr>
        <p:spPr>
          <a:xfrm>
            <a:off x="2401993" y="30480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Exchange process</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7331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pic>
        <p:nvPicPr>
          <p:cNvPr id="4" name="صورة 3">
            <a:extLst>
              <a:ext uri="{FF2B5EF4-FFF2-40B4-BE49-F238E27FC236}">
                <a16:creationId xmlns:a16="http://schemas.microsoft.com/office/drawing/2014/main" xmlns="" id="{37C083ED-CCE9-8808-0E4F-A132AF23E2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151"/>
          <a:stretch/>
        </p:blipFill>
        <p:spPr>
          <a:xfrm>
            <a:off x="2898380" y="1194623"/>
            <a:ext cx="2514591" cy="42671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4">
            <a:extLst>
              <a:ext uri="{FF2B5EF4-FFF2-40B4-BE49-F238E27FC236}">
                <a16:creationId xmlns:a16="http://schemas.microsoft.com/office/drawing/2014/main" xmlns="" id="{E74EC29D-400C-8F28-57EE-CD6FC0F53CBC}"/>
              </a:ext>
            </a:extLst>
          </p:cNvPr>
          <p:cNvSpPr/>
          <p:nvPr/>
        </p:nvSpPr>
        <p:spPr>
          <a:xfrm>
            <a:off x="6754762" y="3476914"/>
            <a:ext cx="1828799" cy="790286"/>
          </a:xfrm>
          <a:prstGeom prst="rect">
            <a:avLst/>
          </a:prstGeom>
          <a:solidFill>
            <a:schemeClr val="bg1"/>
          </a:solidFill>
          <a:ln w="28575">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1" anchor="ctr"/>
          <a:lstStyle/>
          <a:p>
            <a:pPr algn="ctr"/>
            <a:r>
              <a:rPr lang="en-US" sz="1400" dirty="0"/>
              <a:t>Select the card type and enter its number</a:t>
            </a:r>
            <a:endParaRPr lang="ar-SA" sz="1400" dirty="0"/>
          </a:p>
        </p:txBody>
      </p:sp>
      <p:sp>
        <p:nvSpPr>
          <p:cNvPr id="7" name="Rectangle 6">
            <a:extLst>
              <a:ext uri="{FF2B5EF4-FFF2-40B4-BE49-F238E27FC236}">
                <a16:creationId xmlns:a16="http://schemas.microsoft.com/office/drawing/2014/main" xmlns="" id="{A98C15F1-FD27-9EB5-0C9D-C408935847D7}"/>
              </a:ext>
            </a:extLst>
          </p:cNvPr>
          <p:cNvSpPr/>
          <p:nvPr/>
        </p:nvSpPr>
        <p:spPr>
          <a:xfrm>
            <a:off x="6211848" y="2168267"/>
            <a:ext cx="1828800" cy="838200"/>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Enter the case management form if the system requests the form</a:t>
            </a:r>
            <a:endParaRPr lang="ar-SA" sz="1400" dirty="0">
              <a:solidFill>
                <a:schemeClr val="tx1"/>
              </a:solidFill>
            </a:endParaRPr>
          </a:p>
        </p:txBody>
      </p:sp>
      <p:cxnSp>
        <p:nvCxnSpPr>
          <p:cNvPr id="8" name="Straight Connector 9">
            <a:extLst>
              <a:ext uri="{FF2B5EF4-FFF2-40B4-BE49-F238E27FC236}">
                <a16:creationId xmlns:a16="http://schemas.microsoft.com/office/drawing/2014/main" xmlns="" id="{C4BB9194-9CE8-9204-EC2B-133DDA4BA7CF}"/>
              </a:ext>
            </a:extLst>
          </p:cNvPr>
          <p:cNvCxnSpPr>
            <a:cxnSpLocks/>
          </p:cNvCxnSpPr>
          <p:nvPr/>
        </p:nvCxnSpPr>
        <p:spPr>
          <a:xfrm flipH="1" flipV="1">
            <a:off x="6072033" y="4029423"/>
            <a:ext cx="10068" cy="710363"/>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Rectangle 7">
            <a:extLst>
              <a:ext uri="{FF2B5EF4-FFF2-40B4-BE49-F238E27FC236}">
                <a16:creationId xmlns:a16="http://schemas.microsoft.com/office/drawing/2014/main" xmlns="" id="{696D3592-E4CA-9318-1921-AF51083C8640}"/>
              </a:ext>
            </a:extLst>
          </p:cNvPr>
          <p:cNvSpPr/>
          <p:nvPr/>
        </p:nvSpPr>
        <p:spPr>
          <a:xfrm>
            <a:off x="5665063" y="4517954"/>
            <a:ext cx="2221041" cy="741107"/>
          </a:xfrm>
          <a:prstGeom prst="rect">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Enter the beneficiary's phone number correctly</a:t>
            </a:r>
            <a:endParaRPr lang="ar-SA" sz="1400" dirty="0">
              <a:solidFill>
                <a:schemeClr val="tx1"/>
              </a:solidFill>
            </a:endParaRPr>
          </a:p>
        </p:txBody>
      </p:sp>
      <p:cxnSp>
        <p:nvCxnSpPr>
          <p:cNvPr id="33" name="Straight Connector 9">
            <a:extLst>
              <a:ext uri="{FF2B5EF4-FFF2-40B4-BE49-F238E27FC236}">
                <a16:creationId xmlns:a16="http://schemas.microsoft.com/office/drawing/2014/main" xmlns="" id="{859D2CE5-DE53-1C7A-3D68-780BB72426A2}"/>
              </a:ext>
            </a:extLst>
          </p:cNvPr>
          <p:cNvCxnSpPr>
            <a:cxnSpLocks/>
          </p:cNvCxnSpPr>
          <p:nvPr/>
        </p:nvCxnSpPr>
        <p:spPr>
          <a:xfrm flipV="1">
            <a:off x="2209800" y="3006467"/>
            <a:ext cx="0" cy="470447"/>
          </a:xfrm>
          <a:prstGeom prst="line">
            <a:avLst/>
          </a:prstGeom>
          <a:ln w="38100">
            <a:solidFill>
              <a:schemeClr val="accent2">
                <a:lumMod val="75000"/>
              </a:schemeClr>
            </a:solidFill>
          </a:ln>
          <a:scene3d>
            <a:camera prst="orthographicFront">
              <a:rot lat="0" lon="0" rev="60000"/>
            </a:camera>
            <a:lightRig rig="threePt" dir="t"/>
          </a:scene3d>
        </p:spPr>
        <p:style>
          <a:lnRef idx="1">
            <a:schemeClr val="accent1"/>
          </a:lnRef>
          <a:fillRef idx="0">
            <a:schemeClr val="accent1"/>
          </a:fillRef>
          <a:effectRef idx="0">
            <a:schemeClr val="accent1"/>
          </a:effectRef>
          <a:fontRef idx="minor">
            <a:schemeClr val="tx1"/>
          </a:fontRef>
        </p:style>
      </p:cxnSp>
      <p:sp>
        <p:nvSpPr>
          <p:cNvPr id="34" name="Rectangle 7">
            <a:extLst>
              <a:ext uri="{FF2B5EF4-FFF2-40B4-BE49-F238E27FC236}">
                <a16:creationId xmlns:a16="http://schemas.microsoft.com/office/drawing/2014/main" xmlns="" id="{E04C53F1-D3AF-85E1-1EC7-E31BD4D23722}"/>
              </a:ext>
            </a:extLst>
          </p:cNvPr>
          <p:cNvSpPr/>
          <p:nvPr/>
        </p:nvSpPr>
        <p:spPr>
          <a:xfrm>
            <a:off x="415884" y="3390391"/>
            <a:ext cx="2221041" cy="741107"/>
          </a:xfrm>
          <a:prstGeom prst="rect">
            <a:avLst/>
          </a:prstGeom>
          <a:solidFill>
            <a:schemeClr val="bg1"/>
          </a:solidFill>
          <a:ln w="28575">
            <a:solidFill>
              <a:schemeClr val="accent2">
                <a:lumMod val="75000"/>
              </a:schemeClr>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Clearly depict the exchange proponents</a:t>
            </a:r>
            <a:endParaRPr lang="ar-SA" sz="1400" dirty="0">
              <a:solidFill>
                <a:schemeClr val="tx1"/>
              </a:solidFill>
            </a:endParaRPr>
          </a:p>
        </p:txBody>
      </p:sp>
      <p:cxnSp>
        <p:nvCxnSpPr>
          <p:cNvPr id="35" name="Straight Arrow Connector 11">
            <a:extLst>
              <a:ext uri="{FF2B5EF4-FFF2-40B4-BE49-F238E27FC236}">
                <a16:creationId xmlns:a16="http://schemas.microsoft.com/office/drawing/2014/main" xmlns="" id="{E2B6C275-D182-18D5-D237-841A4D940B24}"/>
              </a:ext>
            </a:extLst>
          </p:cNvPr>
          <p:cNvCxnSpPr>
            <a:cxnSpLocks/>
          </p:cNvCxnSpPr>
          <p:nvPr/>
        </p:nvCxnSpPr>
        <p:spPr>
          <a:xfrm flipH="1">
            <a:off x="2375472" y="3006467"/>
            <a:ext cx="700314" cy="0"/>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Connector 9">
            <a:extLst>
              <a:ext uri="{FF2B5EF4-FFF2-40B4-BE49-F238E27FC236}">
                <a16:creationId xmlns:a16="http://schemas.microsoft.com/office/drawing/2014/main" xmlns="" id="{C5D5B03C-72DF-F8E8-41A2-5B5656FBA9C1}"/>
              </a:ext>
            </a:extLst>
          </p:cNvPr>
          <p:cNvCxnSpPr>
            <a:cxnSpLocks/>
          </p:cNvCxnSpPr>
          <p:nvPr/>
        </p:nvCxnSpPr>
        <p:spPr>
          <a:xfrm flipV="1">
            <a:off x="2286000" y="4724402"/>
            <a:ext cx="0" cy="470447"/>
          </a:xfrm>
          <a:prstGeom prst="line">
            <a:avLst/>
          </a:prstGeom>
          <a:ln w="38100">
            <a:solidFill>
              <a:schemeClr val="accent2">
                <a:lumMod val="75000"/>
              </a:schemeClr>
            </a:solidFill>
          </a:ln>
          <a:scene3d>
            <a:camera prst="orthographicFront">
              <a:rot lat="0" lon="0" rev="60000"/>
            </a:camera>
            <a:lightRig rig="threePt" dir="t"/>
          </a:scene3d>
        </p:spPr>
        <p:style>
          <a:lnRef idx="1">
            <a:schemeClr val="accent1"/>
          </a:lnRef>
          <a:fillRef idx="0">
            <a:schemeClr val="accent1"/>
          </a:fillRef>
          <a:effectRef idx="0">
            <a:schemeClr val="accent1"/>
          </a:effectRef>
          <a:fontRef idx="minor">
            <a:schemeClr val="tx1"/>
          </a:fontRef>
        </p:style>
      </p:cxnSp>
      <p:sp>
        <p:nvSpPr>
          <p:cNvPr id="49" name="Rectangle 7">
            <a:extLst>
              <a:ext uri="{FF2B5EF4-FFF2-40B4-BE49-F238E27FC236}">
                <a16:creationId xmlns:a16="http://schemas.microsoft.com/office/drawing/2014/main" xmlns="" id="{6E2A56EA-7082-5566-FBBD-247F98E8DC8F}"/>
              </a:ext>
            </a:extLst>
          </p:cNvPr>
          <p:cNvSpPr/>
          <p:nvPr/>
        </p:nvSpPr>
        <p:spPr>
          <a:xfrm>
            <a:off x="492084" y="5108326"/>
            <a:ext cx="2221041" cy="741107"/>
          </a:xfrm>
          <a:prstGeom prst="rect">
            <a:avLst/>
          </a:prstGeom>
          <a:solidFill>
            <a:schemeClr val="bg1"/>
          </a:solidFill>
          <a:ln w="28575">
            <a:solidFill>
              <a:schemeClr val="accent2">
                <a:lumMod val="75000"/>
              </a:schemeClr>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Select the recipient's name from the Family Members table</a:t>
            </a:r>
            <a:endParaRPr lang="ar-SA" sz="1400" dirty="0">
              <a:solidFill>
                <a:schemeClr val="tx1"/>
              </a:solidFill>
            </a:endParaRPr>
          </a:p>
        </p:txBody>
      </p:sp>
      <p:cxnSp>
        <p:nvCxnSpPr>
          <p:cNvPr id="50" name="Straight Arrow Connector 11">
            <a:extLst>
              <a:ext uri="{FF2B5EF4-FFF2-40B4-BE49-F238E27FC236}">
                <a16:creationId xmlns:a16="http://schemas.microsoft.com/office/drawing/2014/main" xmlns="" id="{84EA36E1-F67A-4382-2DA7-68E06385C8C1}"/>
              </a:ext>
            </a:extLst>
          </p:cNvPr>
          <p:cNvCxnSpPr>
            <a:cxnSpLocks/>
          </p:cNvCxnSpPr>
          <p:nvPr/>
        </p:nvCxnSpPr>
        <p:spPr>
          <a:xfrm flipH="1">
            <a:off x="2451672" y="4724402"/>
            <a:ext cx="700314" cy="0"/>
          </a:xfrm>
          <a:prstGeom prst="straightConnector1">
            <a:avLst/>
          </a:prstGeom>
          <a:ln w="38100">
            <a:solidFill>
              <a:schemeClr val="accent2">
                <a:lumMod val="75000"/>
              </a:schemeClr>
            </a:solidFill>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53" name="Rectangle 7">
            <a:extLst>
              <a:ext uri="{FF2B5EF4-FFF2-40B4-BE49-F238E27FC236}">
                <a16:creationId xmlns:a16="http://schemas.microsoft.com/office/drawing/2014/main" xmlns="" id="{F642A079-4C51-3497-E09A-F854ACFCEDD2}"/>
              </a:ext>
            </a:extLst>
          </p:cNvPr>
          <p:cNvSpPr/>
          <p:nvPr/>
        </p:nvSpPr>
        <p:spPr>
          <a:xfrm>
            <a:off x="6048133" y="5410200"/>
            <a:ext cx="2562467" cy="807159"/>
          </a:xfrm>
          <a:prstGeom prst="rect">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After ensuring that all the required information is entered, click on the exchange icon</a:t>
            </a:r>
            <a:endParaRPr lang="ar-SA" sz="1400" dirty="0">
              <a:solidFill>
                <a:schemeClr val="tx1"/>
              </a:solidFill>
            </a:endParaRPr>
          </a:p>
        </p:txBody>
      </p:sp>
      <p:pic>
        <p:nvPicPr>
          <p:cNvPr id="5" name="صورة 4">
            <a:extLst>
              <a:ext uri="{FF2B5EF4-FFF2-40B4-BE49-F238E27FC236}">
                <a16:creationId xmlns:a16="http://schemas.microsoft.com/office/drawing/2014/main" xmlns="" id="{6356D4E3-7CF8-64AB-CB28-4411822CE1E0}"/>
              </a:ext>
            </a:extLst>
          </p:cNvPr>
          <p:cNvPicPr>
            <a:picLocks noChangeAspect="1"/>
          </p:cNvPicPr>
          <p:nvPr/>
        </p:nvPicPr>
        <p:blipFill rotWithShape="1">
          <a:blip r:embed="rId4"/>
          <a:srcRect t="84339"/>
          <a:stretch/>
        </p:blipFill>
        <p:spPr>
          <a:xfrm>
            <a:off x="2900668" y="5461821"/>
            <a:ext cx="2512303" cy="786884"/>
          </a:xfrm>
          <a:prstGeom prst="rect">
            <a:avLst/>
          </a:prstGeom>
        </p:spPr>
      </p:pic>
      <p:pic>
        <p:nvPicPr>
          <p:cNvPr id="2" name="صورة 1">
            <a:extLst>
              <a:ext uri="{FF2B5EF4-FFF2-40B4-BE49-F238E27FC236}">
                <a16:creationId xmlns:a16="http://schemas.microsoft.com/office/drawing/2014/main" xmlns="" id="{A7A6A351-D04D-55EA-60F5-9833FF83C6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78971"/>
          <a:stretch/>
        </p:blipFill>
        <p:spPr>
          <a:xfrm>
            <a:off x="2913423" y="1229033"/>
            <a:ext cx="2477101" cy="1041832"/>
          </a:xfrm>
          <a:prstGeom prst="rect">
            <a:avLst/>
          </a:prstGeom>
        </p:spPr>
      </p:pic>
      <p:pic>
        <p:nvPicPr>
          <p:cNvPr id="3" name="صورة 2">
            <a:extLst>
              <a:ext uri="{FF2B5EF4-FFF2-40B4-BE49-F238E27FC236}">
                <a16:creationId xmlns:a16="http://schemas.microsoft.com/office/drawing/2014/main" xmlns="" id="{9E41AEAC-0D90-3F25-D580-E1A0E4B066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84370"/>
          <a:stretch/>
        </p:blipFill>
        <p:spPr>
          <a:xfrm>
            <a:off x="2922275" y="5460004"/>
            <a:ext cx="2477097" cy="774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صورة 8">
            <a:extLst>
              <a:ext uri="{FF2B5EF4-FFF2-40B4-BE49-F238E27FC236}">
                <a16:creationId xmlns:a16="http://schemas.microsoft.com/office/drawing/2014/main" xmlns="" id="{6F277DAF-BA26-2D48-7E42-5803E050D74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2745" t="19141" r="-165" b="41911"/>
          <a:stretch/>
        </p:blipFill>
        <p:spPr>
          <a:xfrm>
            <a:off x="4978959" y="2168267"/>
            <a:ext cx="449055" cy="2007397"/>
          </a:xfrm>
          <a:prstGeom prst="rect">
            <a:avLst/>
          </a:prstGeom>
        </p:spPr>
      </p:pic>
      <p:cxnSp>
        <p:nvCxnSpPr>
          <p:cNvPr id="10" name="Straight Arrow Connector 11">
            <a:extLst>
              <a:ext uri="{FF2B5EF4-FFF2-40B4-BE49-F238E27FC236}">
                <a16:creationId xmlns:a16="http://schemas.microsoft.com/office/drawing/2014/main" xmlns="" id="{0AF9BD9C-D3AD-5CF4-415F-895756980CD7}"/>
              </a:ext>
            </a:extLst>
          </p:cNvPr>
          <p:cNvCxnSpPr>
            <a:cxnSpLocks/>
          </p:cNvCxnSpPr>
          <p:nvPr/>
        </p:nvCxnSpPr>
        <p:spPr>
          <a:xfrm flipH="1">
            <a:off x="5062516" y="2620650"/>
            <a:ext cx="1149332"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2C51E174-DE2E-45F1-DF71-9E3D64B2DE38}"/>
              </a:ext>
            </a:extLst>
          </p:cNvPr>
          <p:cNvCxnSpPr>
            <a:cxnSpLocks/>
          </p:cNvCxnSpPr>
          <p:nvPr/>
        </p:nvCxnSpPr>
        <p:spPr>
          <a:xfrm flipH="1">
            <a:off x="4419600" y="5691573"/>
            <a:ext cx="1628533"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1">
            <a:extLst>
              <a:ext uri="{FF2B5EF4-FFF2-40B4-BE49-F238E27FC236}">
                <a16:creationId xmlns:a16="http://schemas.microsoft.com/office/drawing/2014/main" xmlns="" id="{DE84482E-8D46-CBDF-BACC-2C0C80C9E41F}"/>
              </a:ext>
            </a:extLst>
          </p:cNvPr>
          <p:cNvCxnSpPr>
            <a:cxnSpLocks/>
          </p:cNvCxnSpPr>
          <p:nvPr/>
        </p:nvCxnSpPr>
        <p:spPr>
          <a:xfrm flipH="1">
            <a:off x="5354134" y="4059475"/>
            <a:ext cx="700314"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1">
            <a:extLst>
              <a:ext uri="{FF2B5EF4-FFF2-40B4-BE49-F238E27FC236}">
                <a16:creationId xmlns:a16="http://schemas.microsoft.com/office/drawing/2014/main" xmlns="" id="{A36DB6AD-89F2-F4F3-A357-5446C18A4B21}"/>
              </a:ext>
            </a:extLst>
          </p:cNvPr>
          <p:cNvCxnSpPr>
            <a:cxnSpLocks/>
          </p:cNvCxnSpPr>
          <p:nvPr/>
        </p:nvCxnSpPr>
        <p:spPr>
          <a:xfrm flipH="1">
            <a:off x="5354134" y="3781714"/>
            <a:ext cx="1400628"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Title 24"/>
          <p:cNvSpPr txBox="1">
            <a:spLocks/>
          </p:cNvSpPr>
          <p:nvPr/>
        </p:nvSpPr>
        <p:spPr>
          <a:xfrm>
            <a:off x="2526945" y="234540"/>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Exchange process</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0040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a:fillRect/>
          </a:stretch>
        </p:blipFill>
        <p:spPr>
          <a:xfrm>
            <a:off x="-34413" y="0"/>
            <a:ext cx="9144000" cy="6858000"/>
          </a:xfrm>
          <a:prstGeom prst="rect">
            <a:avLst/>
          </a:prstGeom>
        </p:spPr>
      </p:pic>
      <p:grpSp>
        <p:nvGrpSpPr>
          <p:cNvPr id="3" name="مجموعة 2">
            <a:extLst>
              <a:ext uri="{FF2B5EF4-FFF2-40B4-BE49-F238E27FC236}">
                <a16:creationId xmlns:a16="http://schemas.microsoft.com/office/drawing/2014/main" xmlns="" id="{A7C9AA00-DBC3-3F09-B85F-F608BB491AA5}"/>
              </a:ext>
            </a:extLst>
          </p:cNvPr>
          <p:cNvGrpSpPr/>
          <p:nvPr/>
        </p:nvGrpSpPr>
        <p:grpSpPr>
          <a:xfrm>
            <a:off x="828724" y="2210900"/>
            <a:ext cx="5653298" cy="3723113"/>
            <a:chOff x="45527" y="109401"/>
            <a:chExt cx="3592677" cy="2672650"/>
          </a:xfrm>
        </p:grpSpPr>
        <p:pic>
          <p:nvPicPr>
            <p:cNvPr id="5" name="صورة 4">
              <a:extLst>
                <a:ext uri="{FF2B5EF4-FFF2-40B4-BE49-F238E27FC236}">
                  <a16:creationId xmlns:a16="http://schemas.microsoft.com/office/drawing/2014/main" xmlns="" id="{1C1060AB-DFE4-04C6-0EAD-F42EC64E11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0364" y="138546"/>
              <a:ext cx="1767840" cy="2643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صورة 8">
              <a:extLst>
                <a:ext uri="{FF2B5EF4-FFF2-40B4-BE49-F238E27FC236}">
                  <a16:creationId xmlns:a16="http://schemas.microsoft.com/office/drawing/2014/main" xmlns="" id="{FB8E13BF-3EA4-6D26-C03A-DFDE7A690386}"/>
                </a:ext>
              </a:extLst>
            </p:cNvPr>
            <p:cNvPicPr>
              <a:picLocks noChangeAspect="1"/>
            </p:cNvPicPr>
            <p:nvPr/>
          </p:nvPicPr>
          <p:blipFill rotWithShape="1">
            <a:blip r:embed="rId4">
              <a:extLst>
                <a:ext uri="{28A0092B-C50C-407E-A947-70E740481C1C}">
                  <a14:useLocalDpi xmlns:a14="http://schemas.microsoft.com/office/drawing/2010/main" val="0"/>
                </a:ext>
              </a:extLst>
            </a:blip>
            <a:srcRect l="24502" t="41659" r="61387" b="22278"/>
            <a:stretch/>
          </p:blipFill>
          <p:spPr bwMode="auto">
            <a:xfrm>
              <a:off x="45527" y="109401"/>
              <a:ext cx="1853565" cy="2672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grpSp>
      <p:sp>
        <p:nvSpPr>
          <p:cNvPr id="10" name="Rectangle 6">
            <a:extLst>
              <a:ext uri="{FF2B5EF4-FFF2-40B4-BE49-F238E27FC236}">
                <a16:creationId xmlns:a16="http://schemas.microsoft.com/office/drawing/2014/main" xmlns="" id="{EEFBB952-6E92-AA62-97D4-CA35C50FE48A}"/>
              </a:ext>
            </a:extLst>
          </p:cNvPr>
          <p:cNvSpPr/>
          <p:nvPr/>
        </p:nvSpPr>
        <p:spPr>
          <a:xfrm>
            <a:off x="6705653" y="3102409"/>
            <a:ext cx="1900031" cy="2002991"/>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Pictures of all exchange documents are taken in one picture or in the form of multiple pictures.</a:t>
            </a:r>
            <a:endParaRPr lang="ar-SA" dirty="0">
              <a:solidFill>
                <a:schemeClr val="tx1"/>
              </a:solidFill>
            </a:endParaRPr>
          </a:p>
        </p:txBody>
      </p:sp>
      <p:cxnSp>
        <p:nvCxnSpPr>
          <p:cNvPr id="12" name="Straight Arrow Connector 11">
            <a:extLst>
              <a:ext uri="{FF2B5EF4-FFF2-40B4-BE49-F238E27FC236}">
                <a16:creationId xmlns:a16="http://schemas.microsoft.com/office/drawing/2014/main" xmlns="" id="{66601F86-54B7-0BA1-8954-94B1E2577B11}"/>
              </a:ext>
            </a:extLst>
          </p:cNvPr>
          <p:cNvCxnSpPr>
            <a:cxnSpLocks/>
          </p:cNvCxnSpPr>
          <p:nvPr/>
        </p:nvCxnSpPr>
        <p:spPr>
          <a:xfrm flipH="1">
            <a:off x="5909254" y="3692958"/>
            <a:ext cx="791430"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itle 24"/>
          <p:cNvSpPr txBox="1">
            <a:spLocks/>
          </p:cNvSpPr>
          <p:nvPr/>
        </p:nvSpPr>
        <p:spPr>
          <a:xfrm>
            <a:off x="2274373" y="495299"/>
            <a:ext cx="3886200" cy="8965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rtl="1">
              <a:lnSpc>
                <a:spcPct val="115000"/>
              </a:lnSpc>
              <a:spcBef>
                <a:spcPts val="0"/>
              </a:spcBef>
              <a:spcAft>
                <a:spcPts val="1000"/>
              </a:spcAft>
            </a:pPr>
            <a:r>
              <a:rPr lang="en-US" sz="3200" dirty="0"/>
              <a:t>Exchange documents</a:t>
            </a:r>
            <a:endPar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09937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3888</TotalTime>
  <Words>849</Words>
  <Application>Microsoft Office PowerPoint</Application>
  <PresentationFormat>On-screen Show (4:3)</PresentationFormat>
  <Paragraphs>94</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تعديل الحوالات الصادرة</vt:lpstr>
      <vt:lpstr>Login screen</vt:lpstr>
      <vt:lpstr>Home screen in the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تعديل الحوالات الصادرة</dc:title>
  <dc:creator>Shatha Aziz</dc:creator>
  <cp:lastModifiedBy>Shatha Aziz</cp:lastModifiedBy>
  <cp:revision>66</cp:revision>
  <dcterms:created xsi:type="dcterms:W3CDTF">2006-08-16T00:00:00Z</dcterms:created>
  <dcterms:modified xsi:type="dcterms:W3CDTF">2024-01-06T20:38:20Z</dcterms:modified>
</cp:coreProperties>
</file>